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4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5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2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258" r:id="rId3"/>
    <p:sldId id="264" r:id="rId4"/>
    <p:sldId id="273" r:id="rId5"/>
    <p:sldId id="274" r:id="rId6"/>
    <p:sldId id="272" r:id="rId7"/>
    <p:sldId id="275" r:id="rId8"/>
    <p:sldId id="265" r:id="rId9"/>
    <p:sldId id="267" r:id="rId10"/>
    <p:sldId id="276" r:id="rId11"/>
    <p:sldId id="268" r:id="rId12"/>
    <p:sldId id="269" r:id="rId13"/>
    <p:sldId id="271" r:id="rId14"/>
    <p:sldId id="270" r:id="rId15"/>
    <p:sldId id="25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2" r:id="rId27"/>
    <p:sldId id="263" r:id="rId28"/>
    <p:sldId id="286" r:id="rId29"/>
    <p:sldId id="287" r:id="rId30"/>
    <p:sldId id="290" r:id="rId31"/>
    <p:sldId id="322" r:id="rId32"/>
    <p:sldId id="323" r:id="rId33"/>
    <p:sldId id="325" r:id="rId34"/>
    <p:sldId id="288" r:id="rId35"/>
    <p:sldId id="307" r:id="rId36"/>
    <p:sldId id="289" r:id="rId37"/>
    <p:sldId id="308" r:id="rId38"/>
    <p:sldId id="292" r:id="rId39"/>
    <p:sldId id="310" r:id="rId40"/>
    <p:sldId id="309" r:id="rId41"/>
    <p:sldId id="311" r:id="rId42"/>
    <p:sldId id="313" r:id="rId43"/>
    <p:sldId id="299" r:id="rId44"/>
    <p:sldId id="314" r:id="rId45"/>
    <p:sldId id="298" r:id="rId46"/>
    <p:sldId id="315" r:id="rId47"/>
    <p:sldId id="304" r:id="rId48"/>
    <p:sldId id="301" r:id="rId49"/>
    <p:sldId id="297" r:id="rId50"/>
    <p:sldId id="316" r:id="rId51"/>
    <p:sldId id="317" r:id="rId52"/>
    <p:sldId id="318" r:id="rId53"/>
    <p:sldId id="295" r:id="rId54"/>
    <p:sldId id="319" r:id="rId55"/>
    <p:sldId id="320" r:id="rId56"/>
    <p:sldId id="302" r:id="rId57"/>
    <p:sldId id="306" r:id="rId58"/>
    <p:sldId id="294" r:id="rId59"/>
    <p:sldId id="321" r:id="rId60"/>
    <p:sldId id="326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7" r:id="rId70"/>
    <p:sldId id="336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9123" autoAdjust="0"/>
  </p:normalViewPr>
  <p:slideViewPr>
    <p:cSldViewPr snapToGrid="0">
      <p:cViewPr varScale="1">
        <p:scale>
          <a:sx n="134" d="100"/>
          <a:sy n="134" d="100"/>
        </p:scale>
        <p:origin x="2052" y="3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635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2C-48C9-878E-C5FACE9189DE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C-48C9-878E-C5FACE9189D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A2C-48C9-878E-C5FACE9189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A2C-48C9-878E-C5FACE9189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A2C-48C9-878E-C5FACE9189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A2C-48C9-878E-C5FACE918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F5-4B04-84D7-515B7A95284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F5-4B04-84D7-515B7A95284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DF5-4B04-84D7-515B7A952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480-4160-BCF5-B1636FCBCD4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480-4160-BCF5-B1636FCBCD4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0.5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80-4160-BCF5-B1636FCBC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349-486D-B033-D997897B382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349-486D-B033-D997897B382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349-486D-B033-D997897B3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39A4-4F53-A5F5-0573CE1D4761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39A4-4F53-A5F5-0573CE1D4761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9A4-4F53-A5F5-0573CE1D4761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9A4-4F53-A5F5-0573CE1D476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9A4-4F53-A5F5-0573CE1D4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29F-4912-9814-3F5366FA7BF7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29F-4912-9814-3F5366FA7BF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9F-4912-9814-3F5366FA7B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9F-4912-9814-3F5366FA7B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9F-4912-9814-3F5366FA7B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2225" cap="rnd">
              <a:solidFill>
                <a:schemeClr val="accent6">
                  <a:lumMod val="60000"/>
                </a:schemeClr>
              </a:solidFill>
            </a:ln>
            <a:effectLst>
              <a:glow rad="139700">
                <a:schemeClr val="accent6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9F-4912-9814-3F5366FA7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0.5</c:v>
                </c:pt>
                <c:pt idx="1">
                  <c:v>0</c:v>
                </c:pt>
                <c:pt idx="2">
                  <c:v>0.5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CDC-42B5-BAB1-010335C72D05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CDC-42B5-BAB1-010335C72D0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DC-42B5-BAB1-010335C72D05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CDC-42B5-BAB1-010335C72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C2E-4A45-9C48-981FEFF3564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C2E-4A45-9C48-981FEFF3564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C2E-4A45-9C48-981FEFF3564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C2E-4A45-9C48-981FEFF35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0 24575,'4'0'0,"4"0"0,4 0 0,3 0 0,3 0 0,5 0 0,2 0 0,0 0 0,-1 0 0,-1 0 0,-1 0 0,-1 0 0,3 0 0,0 0 0,0 0 0,-1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1 0 24575,'416'0'-1365,"-398"0"-5461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0 334 24575,'1'-3'0,"0"0"0,1 1 0,-1-1 0,1 1 0,0-1 0,0 1 0,0 0 0,1 0 0,2-3 0,7-7 0,28-31 0,-31 36 0,-2-1 0,1 1 0,-2-1 0,1 0 0,-2-1 0,9-15 0,-3 1 0,25-39 0,-13 26 0,10-1 0,-31 35 0,-1 0 0,1 1 0,0-1 0,0 0 0,1 1 0,-1-1 0,0 1 0,1 0 0,0 0 0,-1-1 0,1 1 0,0 0 0,0 1 0,-1-1 0,1 0 0,5-1 0,-6 3 0,-1-1 0,0 0 0,0 1 0,0-1 0,0 1 0,0 0 0,0-1 0,0 1 0,0-1 0,0 1 0,0-1 0,-1 1 0,1 0 0,0 0 0,-1 0 0,1 0 0,-1-1 0,1 1 0,-1 0 0,1 0 0,-1 0 0,1 1 0,8 26 0,-7-19 0,10 31 0,-6-18 0,2 1 0,22 41 0,43 37-1365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3779 24575,'1'-2'0,"0"0"0,0 0 0,0 0 0,0 0 0,0 0 0,1 0 0,-1 0 0,1 1 0,0-2 0,0 2 0,0 0 0,4-4 0,31-19 0,-33 22 0,29-16 0,-20 11 0,-1 0 0,0-1 0,0 0 0,14-13 0,81-68 0,-80 64 0,-2 0 0,29-39 0,-29 31 0,35-31 0,-49 52 0,0-1 0,-1 1 0,-2-2 0,9-17 0,12-16 0,-1 9 0,-13 20 0,-2-1 0,0-1 0,15-37 0,-1-11 0,7-22 0,-27 71 0,1 0 0,15-24 0,-15 31 0,-1-1 0,0 0 0,-2 0 0,0-1 0,-1 1 0,2-20 0,6-49 0,-3 35 0,24-85 0,-9 41 0,-1 11 0,-5 42 0,-14 30 0,0 1 0,-1 0 0,0 0 0,-1 0 0,3-15 0,4-41 0,-4 39 0,0-32 0,16-74 0,-12 22 0,1-10 0,-11-475 0,0 574 0,-2 0 0,-1 0 0,-8-20 0,-4-15 0,13 43 0,-1 0 0,-11-19 0,-3-9 0,-45-219 0,35 148 0,17 75 0,3-2 0,-5-66 0,12 96 0,0 0 0,-1 0 0,0 1 0,0-2 0,-1 1 0,-6-8 0,5 8 0,0-1 0,1 0 0,0 0 0,0 0 0,0-9 0,3-109 96,1 57-1557,-1 56-5365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89B65-CFAD-6F44-1AC5-C8278D5A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DDAF8-77F5-06C0-8F49-89947B993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973CD-C85E-9E4D-7553-3F88E439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7D51-43FB-C603-D86A-23EF9753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6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10F8-536F-F7A5-FDB4-02F3F3D3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17059-BD13-4CC5-E79D-F07FFEABF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A7E66-F2C2-4818-BBC4-52CDA44A0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4F3D4-0BBD-C2E6-8D43-8B43223F4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1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0573-AD57-5C44-D04C-2618E8D5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C3F02-B100-AC7D-66FB-A44E2522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746B0-136A-FBEB-40CB-CBC1917E4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91C8-09CE-286D-850A-12D06FDC5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728D-32AF-F60E-8403-76C98F21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DC623-2F8A-CB52-3F28-6687B6535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7C200-2463-7E70-AD13-49C9761E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43F7-7361-1EB4-3656-CF4FB9CD8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07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146F-2E7E-546B-8F8F-E57BA176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CF469-0509-1749-3786-B7AF53FF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A7BDF-0938-EC03-D689-5B2C124C6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DBE2-CE93-C8C9-EFDC-7F159A8D5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2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EAE4-F2F1-64BA-EAEF-84ABB99B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BA803-B62A-9E9C-7C03-7E391BBAA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D8B13-8A42-ACCE-7410-9F75608F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8654-FA2F-CC7E-61F1-863D9AE72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9832-9401-C513-E06B-24F6610F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638BE-7E36-2731-08DB-85D612C31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A67FB-87D8-43FA-0648-40C1BA7B1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EC58-DFE1-0C80-02A8-8693D65A0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8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0421-5A18-C2EE-0C27-BA34500D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9BFE6-166D-ED40-4150-7EB52E063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EEABA-58AB-F86D-4557-8F10D38C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6AFBC-37BF-3011-2C5B-E37F437B2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AE9B-4C20-BA1D-B332-4081A5F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1D0C1-5B6E-32F6-72E8-B55E082A5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B5F3C-E42D-0F9F-FB58-7401765B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66FD-D3F8-3A62-C551-FE0BAB5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33567-4CA4-2A6C-22D9-A83F3CCA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D2184-89C6-DA33-D4B3-84DE1CAB5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05BCE-A94B-F81A-3719-D27598E4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9C84-5F10-F1B6-568C-F16A7041B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7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F982-2EF1-1094-3110-C384FCF5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6368D-F6FA-409E-7ADF-B832BF152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7EB4B-F945-4B40-6501-BBF9604C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E0F75-DD17-B0B7-046B-B3DA5FE48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1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BA8F-A973-C5BD-482C-23FDE594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CA0CB-D0AB-6CD1-AF30-41833C716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25D47-F861-F17D-F7A7-BD91607EB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C6105-7CA0-2A50-DBFB-0898985A8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88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914F-9D92-436A-F15E-FB077171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0023B-4911-1513-E9D6-B508F51D9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47D90-5643-97BD-9C07-C0C8E0567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63B6-6586-8551-8F41-E1A952EAB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7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AA76-4231-C812-D1DF-CEE42D3E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C809B-84CE-99EF-CA30-E1D4CFA5E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52233-1DE2-C7C7-C0F2-7DAECFF9E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EA75-6F57-AA2B-6C53-6DA7B7569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5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D3A4-CB3A-A3C1-3219-91DA52B6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37B5-62D4-332F-5D3E-01634AAE0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0F181-45F8-FACB-5A0F-47CD5C762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3F8C-E2DE-3E7D-F895-3276037E8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2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B2F1-6B70-E5C4-BE2C-935D4778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D158C-1289-3034-6753-9DD53D8F2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8432D-0B3F-8EF7-D0F6-7EE2109C8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B3DCA-0930-8B8B-7B90-20E902D3F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4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D16E-8491-81C8-0F74-76945E61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C151E-892B-252F-FF2A-B8F048464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E4177-A34C-1C1F-9C4C-45A12B88E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4B5F9-F09B-1203-576A-EE72FFFDD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61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F69B-9838-043D-8E67-C889AAE2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BB1F7-EEEB-150E-E12C-205A6D30C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4BF31-2B3C-D1CF-4518-00B30FDED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B3BE4-4625-122C-2FA8-087DF8F50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7AC1-98FB-0747-D8A2-0BAA60A5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BEAF2-28E3-1844-94E2-569883948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FB267-2EF5-212F-4430-CC43CAD8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05D78-826D-61EF-C8CD-9BFB92E9E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6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C0E5-78DF-9688-98AE-30DE6CD7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20EDE-67D3-A968-70AF-2C8E432DF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2C81-B8C3-3B20-95C7-B71F1CB4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0911-3307-75DC-8A8C-354433863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2844-0664-D167-4CBF-983E7238F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A32A8-D698-5DA7-65F3-D85062647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F07-9A3E-1C02-AE67-9D1744738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0730-1FD9-8B8B-6F14-110D83E3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3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615D-F40C-2807-931D-31038071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7056B-2FDF-E44A-76EF-6E35542FA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5CF6-7ED0-AEF5-F0E1-7891A9A95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64A6-1CF1-3AA0-940F-5FDCB0EE3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74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C40FF-E6F2-7280-13D3-C84FEDEE6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3601B-F4C9-F44D-4123-A94879683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FF06C-68EE-1F83-E246-850C97A7B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160CF-D6E4-8C2A-BD64-8F54EDF68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7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7E35-7532-7A86-F303-AEE2289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9F1D2-44D4-1A60-32D3-5756A1B1C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C793E-2595-B2E1-0ED7-06F193BDB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41A87-3771-1914-2574-FFA9916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05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8B88-49BC-78E8-0E6A-94968293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D8AFC-7F55-BFA8-DBCB-16CAF0482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D1D9-CCD5-06D7-40F5-5E2FD4C6D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64ED-93E0-886E-0293-CD55174D4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8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37BA8-016E-9618-3E0A-9462EFC7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EE79D-D6D3-4A9C-9AD8-D05475122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B90C5-F39B-1C84-7BE9-EAC2BED65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BE715-D019-0B5B-3F88-50797C2AA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5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DB9-E531-BB5B-D599-7E4F1B1E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98EB5-ED96-7507-C1E1-52976B6DC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EFCE8-DA69-9714-B369-E79CB5F4D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C51F-05AF-9AFC-1D17-217AB0FF8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53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A5CEB-B914-124A-80A1-13771068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05A72-08CC-B541-EA88-8FC0AA377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4AF87-4A85-4221-F920-090B9687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FE77-2008-0D22-609A-B6B5E42C3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2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E66B-FB50-B7DF-973C-047726C7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23D10-41B0-50CB-024F-CFA65841D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2546A-C782-24EE-64B0-A28FFD367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1E885-E33C-D320-66F8-9C03CB94B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6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271B-C790-41E2-FF67-B45C4625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11A33-C5FB-5C80-EFDF-2E78E1DA4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7284D-BBF1-5E1A-6CA0-298B47ABF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7E338-5906-8E31-EE46-00B52704A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74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918A-D78E-A2E4-E053-3F823FCF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DCF42-16E9-6E86-3740-957C4F88C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640F1-3B1A-FC9C-D3C0-1A77F0BB4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54D9-11F4-6BC6-EFD2-EF09C792C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4366-1AED-AEA3-E652-ADE31B7F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4A31A-C966-F0B4-FCF0-66B81B105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4D91A-4980-EE78-3BFE-AA4C999BB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83F4-8B69-E82F-CB6F-1D53CD21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6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038C-A684-6C28-7AB4-974B6408C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F6C60-3C40-9800-18D2-8A5E7F253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27357-C9B8-9ABA-3A39-EBB486A30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5EB34-5146-A68D-906A-3B86315FB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8AFC-8377-283E-AE9E-A3051AEA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C7C11-F1E5-28AA-E34E-B80AA4544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169F8-821D-19FE-12B3-9F343B9F6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62C3-19AB-4DC5-04EE-488FE5DE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7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303-0AED-9606-7AFC-81781989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25C7C-8315-CD93-0CD5-6A650AADB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A6B87-FB9F-01E7-F669-41885DC4C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AD45A-7AE3-287E-C9BE-0E3CDDECF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967F-7396-A79A-DB63-452CF0DD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CA897-5085-85C1-23E9-EDD4053E4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E3B79-A00F-E777-F0AE-1B39E1835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DD2E-E885-B506-6BD1-2888AB79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B365-BDD5-AFD3-5705-9D659706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ADE26-9EA3-EBB6-9354-80A01127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FD12D-ABBD-FAF6-4AD2-FC659555C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4542-18E6-DB0E-0C1C-065925C4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4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customXml" Target="../ink/ink6.xml"/><Relationship Id="rId12" Type="http://schemas.openxmlformats.org/officeDocument/2006/relationships/image" Target="../media/image1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1.png"/><Relationship Id="rId4" Type="http://schemas.openxmlformats.org/officeDocument/2006/relationships/image" Target="../media/image18.svg"/><Relationship Id="rId9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9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9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7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0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9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3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08.png"/><Relationship Id="rId3" Type="http://schemas.openxmlformats.org/officeDocument/2006/relationships/image" Target="../media/image92.png"/><Relationship Id="rId21" Type="http://schemas.openxmlformats.org/officeDocument/2006/relationships/image" Target="../media/image9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7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80.png"/><Relationship Id="rId2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.png"/><Relationship Id="rId27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2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0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8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5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56.png"/><Relationship Id="rId12" Type="http://schemas.openxmlformats.org/officeDocument/2006/relationships/image" Target="../media/image133.png"/><Relationship Id="rId17" Type="http://schemas.openxmlformats.org/officeDocument/2006/relationships/image" Target="../media/image158.png"/><Relationship Id="rId25" Type="http://schemas.openxmlformats.org/officeDocument/2006/relationships/image" Target="../media/image161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5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63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60.png"/><Relationship Id="rId27" Type="http://schemas.openxmlformats.org/officeDocument/2006/relationships/image" Target="../media/image162.png"/><Relationship Id="rId30" Type="http://schemas.openxmlformats.org/officeDocument/2006/relationships/image" Target="../media/image151.png"/><Relationship Id="rId8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5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56.png"/><Relationship Id="rId12" Type="http://schemas.openxmlformats.org/officeDocument/2006/relationships/image" Target="../media/image133.png"/><Relationship Id="rId17" Type="http://schemas.openxmlformats.org/officeDocument/2006/relationships/image" Target="../media/image158.png"/><Relationship Id="rId25" Type="http://schemas.openxmlformats.org/officeDocument/2006/relationships/image" Target="../media/image161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5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63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60.png"/><Relationship Id="rId27" Type="http://schemas.openxmlformats.org/officeDocument/2006/relationships/image" Target="../media/image162.png"/><Relationship Id="rId30" Type="http://schemas.openxmlformats.org/officeDocument/2006/relationships/image" Target="../media/image151.png"/><Relationship Id="rId8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9.png"/><Relationship Id="rId3" Type="http://schemas.openxmlformats.org/officeDocument/2006/relationships/image" Target="../media/image187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0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0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2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7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19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200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9.png"/><Relationship Id="rId3" Type="http://schemas.openxmlformats.org/officeDocument/2006/relationships/image" Target="../media/image201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206.png"/><Relationship Id="rId3" Type="http://schemas.openxmlformats.org/officeDocument/2006/relationships/image" Target="../media/image203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207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20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208.png"/><Relationship Id="rId10" Type="http://schemas.openxmlformats.org/officeDocument/2006/relationships/image" Target="../media/image178.png"/><Relationship Id="rId19" Type="http://schemas.openxmlformats.org/officeDocument/2006/relationships/image" Target="../media/image207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Recurrent Neural Networks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ACA9-F400-90E2-D378-BF4A4215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FD18-1E5B-3D03-C8F6-9EFACC4D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8B0F-F670-CEF9-6FEF-C253F3B70B04}"/>
              </a:ext>
            </a:extLst>
          </p:cNvPr>
          <p:cNvSpPr txBox="1"/>
          <p:nvPr/>
        </p:nvSpPr>
        <p:spPr>
          <a:xfrm>
            <a:off x="6896100" y="3654290"/>
            <a:ext cx="5196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quick brown fox jumped over the lazy dog”</a:t>
            </a:r>
          </a:p>
        </p:txBody>
      </p:sp>
      <p:pic>
        <p:nvPicPr>
          <p:cNvPr id="9" name="Picture 8" descr="A white sound wave on a black background&#10;&#10;AI-generated content may be incorrect.">
            <a:extLst>
              <a:ext uri="{FF2B5EF4-FFF2-40B4-BE49-F238E27FC236}">
                <a16:creationId xmlns:a16="http://schemas.microsoft.com/office/drawing/2014/main" id="{E443E1CD-F212-980E-4940-1023F75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90" y="2964561"/>
            <a:ext cx="2114550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3442B6-1BFB-5E99-78CB-70E8F5518F59}"/>
              </a:ext>
            </a:extLst>
          </p:cNvPr>
          <p:cNvSpPr txBox="1"/>
          <p:nvPr/>
        </p:nvSpPr>
        <p:spPr>
          <a:xfrm>
            <a:off x="822960" y="5360602"/>
            <a:ext cx="10873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speech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audio signals </a:t>
            </a:r>
            <a:r>
              <a:rPr lang="en-US" sz="2500" dirty="0"/>
              <a:t>from spoken languages are sequential, Phonemes, syllables, and words are organized to form sentences.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2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C2E2-6DE9-92BE-62EA-F85BB62A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1916-D6B8-1C7C-2F7F-8A935D66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B77AB-835D-AEC9-4541-7467279A647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sentiment Classification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meaning and sentiment of the sentence depend on the order and context of words used.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FA724-6A23-88D8-C695-E2931A89C19A}"/>
              </a:ext>
            </a:extLst>
          </p:cNvPr>
          <p:cNvSpPr txBox="1"/>
          <p:nvPr/>
        </p:nvSpPr>
        <p:spPr>
          <a:xfrm>
            <a:off x="1195570" y="3779520"/>
            <a:ext cx="4679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movie is a waste of money”</a:t>
            </a:r>
          </a:p>
        </p:txBody>
      </p:sp>
      <p:pic>
        <p:nvPicPr>
          <p:cNvPr id="11" name="Picture 10" descr="A star on a black background&#10;&#10;AI-generated content may be incorrect.">
            <a:extLst>
              <a:ext uri="{FF2B5EF4-FFF2-40B4-BE49-F238E27FC236}">
                <a16:creationId xmlns:a16="http://schemas.microsoft.com/office/drawing/2014/main" id="{65394EB3-B12A-889D-8BFC-2D68FABD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33" y="3658047"/>
            <a:ext cx="3385673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37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F709-F31B-0A3C-0F5E-F20F54E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FD08-F09B-089A-1736-2A9BA39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54E40-52FD-BC96-86BD-9A68EAC196C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machine translation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order of words carries important context and grammatical meaning that must be preserved for accurate translation.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6736D-558C-F2E9-CCFD-D1D2B908428A}"/>
              </a:ext>
            </a:extLst>
          </p:cNvPr>
          <p:cNvSpPr txBox="1"/>
          <p:nvPr/>
        </p:nvSpPr>
        <p:spPr>
          <a:xfrm>
            <a:off x="1178806" y="3779519"/>
            <a:ext cx="4763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/>
              <a:t>Voulez-vous</a:t>
            </a:r>
            <a:r>
              <a:rPr lang="en-PH" sz="2500" dirty="0"/>
              <a:t> chanter avec </a:t>
            </a:r>
            <a:r>
              <a:rPr lang="en-PH" sz="2500" dirty="0" err="1"/>
              <a:t>moi</a:t>
            </a:r>
            <a:r>
              <a:rPr lang="en-PH" sz="25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91F37-5329-E281-5EDD-4EFA1859159C}"/>
              </a:ext>
            </a:extLst>
          </p:cNvPr>
          <p:cNvSpPr txBox="1"/>
          <p:nvPr/>
        </p:nvSpPr>
        <p:spPr>
          <a:xfrm>
            <a:off x="6874577" y="3779520"/>
            <a:ext cx="4223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Do you want to sing with 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23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0B66-5278-04A1-06B4-26DAA5CD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BA23-8FFA-6757-3A19-AEA6E4D4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306D9-655D-0298-BA10-991A2051B2D4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name entity recognition, </a:t>
            </a:r>
            <a:r>
              <a:rPr lang="en-US" sz="2500" dirty="0"/>
              <a:t>the order of words in textual data matters to identify entities in a paragraph as the meaning and classification of each word depend on its surrounding context and position within the sentence.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0440A-0292-331E-27CD-C05D43881295}"/>
              </a:ext>
            </a:extLst>
          </p:cNvPr>
          <p:cNvSpPr txBox="1"/>
          <p:nvPr/>
        </p:nvSpPr>
        <p:spPr>
          <a:xfrm>
            <a:off x="1101852" y="3538246"/>
            <a:ext cx="4183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Harry Potter met Hermione Granger.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06942-2123-846E-B73A-3709107809C4}"/>
              </a:ext>
            </a:extLst>
          </p:cNvPr>
          <p:cNvSpPr txBox="1"/>
          <p:nvPr/>
        </p:nvSpPr>
        <p:spPr>
          <a:xfrm>
            <a:off x="6794000" y="3538246"/>
            <a:ext cx="438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</a:t>
            </a:r>
            <a:r>
              <a:rPr lang="en-PH" sz="3000" b="1" dirty="0">
                <a:solidFill>
                  <a:srgbClr val="FF0000"/>
                </a:solidFill>
              </a:rPr>
              <a:t>Harry Potter </a:t>
            </a:r>
            <a:r>
              <a:rPr lang="en-PH" sz="3000" dirty="0"/>
              <a:t>met </a:t>
            </a:r>
            <a:r>
              <a:rPr lang="en-PH" sz="3000" b="1" dirty="0">
                <a:solidFill>
                  <a:srgbClr val="FF0000"/>
                </a:solidFill>
              </a:rPr>
              <a:t>Hermione Granger</a:t>
            </a:r>
            <a:r>
              <a:rPr lang="en-PH" sz="3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6881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9540-F05E-E300-FEC1-7A542C65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F365-E593-0335-588D-3D0EA984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96DB0-5FA6-EBC0-0C25-EBF0C471C5EE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video activity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video data </a:t>
            </a:r>
            <a:r>
              <a:rPr lang="en-US" sz="2500" dirty="0"/>
              <a:t>is composed of frames that serve as a snapshot of a scene at a specific time. The sequence of frames creates the illusion of motion.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7BDD6-A80F-DDC4-E657-43B241006BB2}"/>
              </a:ext>
            </a:extLst>
          </p:cNvPr>
          <p:cNvSpPr txBox="1"/>
          <p:nvPr/>
        </p:nvSpPr>
        <p:spPr>
          <a:xfrm>
            <a:off x="7955239" y="3667893"/>
            <a:ext cx="206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Running</a:t>
            </a:r>
          </a:p>
        </p:txBody>
      </p:sp>
      <p:pic>
        <p:nvPicPr>
          <p:cNvPr id="10" name="Picture 9" descr="A person in black tank top and shorts holding a bat&#10;&#10;AI-generated content may be incorrect.">
            <a:extLst>
              <a:ext uri="{FF2B5EF4-FFF2-40B4-BE49-F238E27FC236}">
                <a16:creationId xmlns:a16="http://schemas.microsoft.com/office/drawing/2014/main" id="{174DCC31-B55D-21C6-DB21-FD837349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42" y="3121836"/>
            <a:ext cx="471615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90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D139FA-C302-C841-2207-61F24AD8194B}"/>
              </a:ext>
            </a:extLst>
          </p:cNvPr>
          <p:cNvSpPr txBox="1"/>
          <p:nvPr/>
        </p:nvSpPr>
        <p:spPr>
          <a:xfrm>
            <a:off x="1722354" y="5382270"/>
            <a:ext cx="97736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an example, let us talk about stock market data in general.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80FE-79C2-BA28-4F42-C9EB4AD3CDBF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18742992-67AE-1C36-EBA5-12CCDA58BA32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0519D-C6A6-FF7B-2E1C-47D5917D264D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3BD38B-9B87-106E-3B43-19DBDEAA5C30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27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527DF-5B2C-C8DB-C82F-43E99092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AA5579-65E3-87A9-4A47-3020C6CFA96B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we look at stock prices, they tend to change over time.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3D3930-1C6D-BAE8-323E-E5A221DE747C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6A91FBE5-6F4E-DA37-7F3F-311CA5CD90C7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2FC115-C659-87D2-3D20-7F8C8A7893A1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03ECEE-B19F-327B-D905-A111F58777B4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1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970-826B-16C5-1F76-E83702BA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B68B7EE-10E8-E291-516E-F2401E1F7110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79BFF80-C91E-7CA6-338C-550C602170B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2BA0B-C483-9FDF-188D-120B2C17CE05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20FB1-E486-2678-0427-36FCAFF5303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C318D-19C8-8F57-7045-15E166BF66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our example, </a:t>
            </a:r>
            <a:r>
              <a:rPr lang="en-US" sz="2500" b="1" dirty="0">
                <a:solidFill>
                  <a:srgbClr val="00B050"/>
                </a:solidFill>
              </a:rPr>
              <a:t>Google’s</a:t>
            </a:r>
            <a:r>
              <a:rPr lang="en-US" sz="2500" dirty="0"/>
              <a:t> stock price gradually increased from day 1 to day 4 but it fell in day 5.</a:t>
            </a:r>
          </a:p>
        </p:txBody>
      </p:sp>
    </p:spTree>
    <p:extLst>
      <p:ext uri="{BB962C8B-B14F-4D97-AF65-F5344CB8AC3E}">
        <p14:creationId xmlns:p14="http://schemas.microsoft.com/office/powerpoint/2010/main" val="96427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6E9C-98FA-6286-47E9-5CB6C5276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0FAEA-B079-8D30-B348-BC88A6B245AA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AF44743-EDFB-DE3D-3AAE-5CD54714E33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E6CF-999E-18E0-172C-84EF065EFE1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0B5013-2B62-7FD3-D368-E0DB04E3B19F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8A925-3873-0990-34DD-F56C26575E43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the longer a company has been traded on the stock market, the more data we will have for it.</a:t>
            </a:r>
          </a:p>
        </p:txBody>
      </p:sp>
    </p:spTree>
    <p:extLst>
      <p:ext uri="{BB962C8B-B14F-4D97-AF65-F5344CB8AC3E}">
        <p14:creationId xmlns:p14="http://schemas.microsoft.com/office/powerpoint/2010/main" val="38838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A8BB-FDD8-4B3E-D4A6-3D8FA54A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2AD9FE-B024-6A04-2AF2-ED89DD36ED44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5852670-EA53-1690-D17A-22120B6EE9F6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0D4CC-EBE7-93CF-D013-FBD0A568EFD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E61A81-494F-7614-D2DC-AA386FB0F8E2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4DAC07-768B-5F6C-0C65-4232C59E2562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this example, we have more time series data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than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5670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Sequential Data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Recurrent Neural Network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Exploding/Vanishing Gradient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2879-57D4-7A03-E845-E8088466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8EC251-56D5-52F7-47BF-0160D8E451D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1D17258-88BA-39ED-E3F7-B7C303D73E5C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AB4B1-C132-D46E-6B2C-C402541EF708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54467E-FCFA-7B50-66CF-67B7DD00CE1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C59137-8125-7DC9-2E33-24A6FC37D518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this means is, if we want a neural network to predict stock prices, then </a:t>
            </a:r>
            <a:r>
              <a:rPr lang="en-US" sz="2500" b="1" dirty="0">
                <a:solidFill>
                  <a:srgbClr val="002060"/>
                </a:solidFill>
              </a:rPr>
              <a:t>we need a neural network that works with sequential data with variable lengths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3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5D12-21F8-76D3-28E5-AB42D9CB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BEBB-6B1A-7885-1D61-5BDB618E1D7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B04558D-AD05-310A-833D-8C60DB6A44A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AACCCD-43B2-F80A-50AF-AA2E4414362B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36178D-D76B-7FD7-5FFE-8D7E1CB43C4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E66C1-519D-C1A3-9791-A3CA1EF43B8F}"/>
              </a:ext>
            </a:extLst>
          </p:cNvPr>
          <p:cNvSpPr txBox="1"/>
          <p:nvPr/>
        </p:nvSpPr>
        <p:spPr>
          <a:xfrm>
            <a:off x="1471613" y="5382270"/>
            <a:ext cx="10024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other words, if we want to predict the stock price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on day </a:t>
            </a:r>
            <a:r>
              <a:rPr lang="en-US" sz="2500" b="1" dirty="0"/>
              <a:t>10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547AAB4-14BB-D029-9466-AB2FC1FD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7AD2D-E9AC-DEF7-F0D5-DFFDA78A39B0}"/>
              </a:ext>
            </a:extLst>
          </p:cNvPr>
          <p:cNvGrpSpPr/>
          <p:nvPr/>
        </p:nvGrpSpPr>
        <p:grpSpPr>
          <a:xfrm>
            <a:off x="11072756" y="3367159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9110"/>
                  <a:ext cx="393480" cy="19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797" y="3318030"/>
                  <a:ext cx="15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59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1990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6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A639-049E-159A-9C92-754CC341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631794-C3F4-09E7-4981-23506FE04052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07515EF-F9D0-0E73-2C84-C43D2657145E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68F340-0579-946C-C4E0-C47CC64AA64E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A58CC9-69C1-1704-15D5-969874D4F92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D7069C-75F2-9727-943E-50B41379F52A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Then we might want to use the data from all </a:t>
            </a:r>
            <a:r>
              <a:rPr lang="en-US" sz="2500" b="1" dirty="0"/>
              <a:t>9 of the preceding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6D69DA75-AD27-9231-3FB7-FFB8C474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9215" y="2240365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4E2C6E-2A2A-CA64-F541-A2440F99FB3F}"/>
              </a:ext>
            </a:extLst>
          </p:cNvPr>
          <p:cNvGrpSpPr/>
          <p:nvPr/>
        </p:nvGrpSpPr>
        <p:grpSpPr>
          <a:xfrm>
            <a:off x="11051325" y="3281433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8747"/>
                  <a:ext cx="393480" cy="1949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2028"/>
                  <a:ext cx="193320" cy="204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67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0572-3ECB-4FD0-7F75-1F3CDE9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C3B416-BD6B-C252-5396-FA75355938B9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7F1F6A4-C9F4-23C7-AD9F-6262F47B9940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115811-841D-5A39-6BA7-F1BDE21020C3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47021-9C37-6DB3-6BB9-AE60AEFED989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3C6107-551D-4E55-510C-55202311FCC6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contrast, if we want to predict the stock price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  <a:r>
              <a:rPr lang="en-US" sz="2500" dirty="0"/>
              <a:t> on day </a:t>
            </a:r>
            <a:r>
              <a:rPr lang="en-US" sz="2500" b="1" dirty="0"/>
              <a:t>10, </a:t>
            </a:r>
            <a:r>
              <a:rPr lang="en-US" sz="2500" dirty="0"/>
              <a:t>then we would only have data for the preceding </a:t>
            </a:r>
            <a:r>
              <a:rPr lang="en-US" sz="2500" b="1" dirty="0"/>
              <a:t>5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BD3E8E5-7EB4-7051-8525-D171A5A9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00214-4D08-BC85-78CB-1D411D9C5CFF}"/>
              </a:ext>
            </a:extLst>
          </p:cNvPr>
          <p:cNvGrpSpPr/>
          <p:nvPr/>
        </p:nvGrpSpPr>
        <p:grpSpPr>
          <a:xfrm>
            <a:off x="10990664" y="3967528"/>
            <a:ext cx="357840" cy="1486114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1424"/>
                  <a:ext cx="393480" cy="196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34736"/>
                  <a:ext cx="193320" cy="21920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95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5D50-6578-BD64-3360-F17CF1F3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ACD88B-4184-6507-86FF-A3C2A7353A6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26C6404-8BD1-9B37-6902-EAB63DDD9135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66AF9-9C0E-1B82-166A-ECF046A1641C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28CA7-B426-7172-371B-9FF734C510E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EF3060-CD8C-D7F3-B973-A1051A6EAD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So we need a neural network to be flexible in terms of how much sequential data we use to make a prediction.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4BF03A07-1F2F-C743-6373-ED249E52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6FD8F6AF-C546-7543-7565-1DEB594F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51526-3510-6539-6A77-3A4E5F52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4756B-56AD-7240-3847-24AC7433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97" y="1020790"/>
            <a:ext cx="7332605" cy="432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729D484-B914-804C-44E0-C1F5586513D4}"/>
              </a:ext>
            </a:extLst>
          </p:cNvPr>
          <p:cNvSpPr txBox="1"/>
          <p:nvPr/>
        </p:nvSpPr>
        <p:spPr>
          <a:xfrm>
            <a:off x="1209175" y="5541758"/>
            <a:ext cx="10154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Going back to our introduction to neural networks, we examined a neural network that made predictions using </a:t>
            </a:r>
            <a:r>
              <a:rPr lang="en-US" sz="2500" b="1" dirty="0"/>
              <a:t>1 input value,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25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686C-8C87-37FD-1A1D-1654169C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765564-89C4-7594-A082-57372710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09" y="1000008"/>
            <a:ext cx="7913382" cy="432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2EC7276-8E3A-E4D9-3AF7-A14461AD517B}"/>
              </a:ext>
            </a:extLst>
          </p:cNvPr>
          <p:cNvSpPr txBox="1"/>
          <p:nvPr/>
        </p:nvSpPr>
        <p:spPr>
          <a:xfrm>
            <a:off x="1209175" y="554175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in our </a:t>
            </a:r>
            <a:r>
              <a:rPr lang="en-US" sz="2500" dirty="0" err="1"/>
              <a:t>softmax</a:t>
            </a:r>
            <a:r>
              <a:rPr lang="en-US" sz="2500" dirty="0"/>
              <a:t> activation lecture, we saw a neural network that made predictions using </a:t>
            </a:r>
            <a:r>
              <a:rPr lang="en-US" sz="2500" b="1" dirty="0"/>
              <a:t>2 input values,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8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6F6AD-C624-6429-EA43-B38BED2C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" y="1705478"/>
            <a:ext cx="12075739" cy="34470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4EAFE6D-04BD-746F-6787-D51B0F26C0DB}"/>
              </a:ext>
            </a:extLst>
          </p:cNvPr>
          <p:cNvSpPr txBox="1"/>
          <p:nvPr/>
        </p:nvSpPr>
        <p:spPr>
          <a:xfrm>
            <a:off x="1209175" y="5541758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 in our convolutional neural network lecture, we saw a neural network that made a prediction using an </a:t>
            </a:r>
            <a:r>
              <a:rPr lang="en-US" sz="2500" b="1" dirty="0"/>
              <a:t>image that has a fixed size (</a:t>
            </a:r>
            <a:r>
              <a:rPr lang="en-US" sz="2500" b="1" dirty="0" err="1"/>
              <a:t>e.g</a:t>
            </a:r>
            <a:r>
              <a:rPr lang="en-US" sz="2500" b="1" dirty="0"/>
              <a:t> 256 x 256), no bigger, no smaller.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B8FC-9D48-A103-E502-4177850B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D85836-DD8F-5652-C6FA-1D89E30C464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BC364DBB-076C-799A-1B68-6969350F60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872413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D27D2F-F3E1-6DD9-4EE1-599734176620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DFA002-EC45-0B38-C96B-0D8E4983977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EF4A40-1031-9D3F-4C7B-75CB08C204DD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now we need a neural network that can make a prediction using the </a:t>
            </a:r>
            <a:r>
              <a:rPr lang="en-US" sz="2500" b="1" dirty="0"/>
              <a:t>9 values </a:t>
            </a:r>
            <a:r>
              <a:rPr lang="en-US" sz="2500" dirty="0"/>
              <a:t>we have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, and </a:t>
            </a:r>
            <a:r>
              <a:rPr lang="en-US" sz="2500" b="1" dirty="0"/>
              <a:t>5</a:t>
            </a:r>
            <a:r>
              <a:rPr lang="en-US" sz="2500" dirty="0"/>
              <a:t> </a:t>
            </a:r>
            <a:r>
              <a:rPr lang="en-US" sz="2500" b="1" dirty="0"/>
              <a:t>values</a:t>
            </a:r>
            <a:r>
              <a:rPr lang="en-US" sz="2500" dirty="0"/>
              <a:t>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8CC74CD-64D7-E8EB-01E5-11CAB11B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C043EB66-50DC-BFC5-32C4-5B2EDD5A3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4C07-B1D5-310A-436B-8A426562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00DAEA-289F-CBDE-6214-EAAF65A2169D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E889355B-D49D-7810-BA34-292CADD7728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E4568-C5FA-6659-4747-EFC7995A8C8F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ACF07-D30D-65A1-9C39-E819C1F20C26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FBE574-58A2-C53F-7EF6-9862A1AD7E79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good news is that one way to deal with the problem of handling sequential data with variable lengths is to use 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b="1" dirty="0">
                <a:solidFill>
                  <a:srgbClr val="002060"/>
                </a:solidFill>
              </a:rPr>
              <a:t>Recurrent Neural Network(RNN)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237DD42-9B32-D1D4-368B-C128E4518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D82C1F6F-69EE-0B5D-07BB-39C9C6869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9647-6916-6CE3-F66A-C286601E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12C-9319-F6A9-E213-F01240CC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Sequential data refers to a type of data where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b="1" dirty="0">
                <a:solidFill>
                  <a:srgbClr val="002060"/>
                </a:solidFill>
              </a:rPr>
              <a:t>the order of elements in important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dirty="0"/>
              <a:t>and the elements are typically </a:t>
            </a:r>
            <a:r>
              <a:rPr lang="en-PH" b="1" dirty="0">
                <a:solidFill>
                  <a:srgbClr val="002060"/>
                </a:solidFill>
              </a:rPr>
              <a:t>arranged in a specific sequence </a:t>
            </a:r>
            <a:r>
              <a:rPr lang="en-PH" dirty="0"/>
              <a:t>or </a:t>
            </a:r>
            <a:r>
              <a:rPr lang="en-PH" b="1" dirty="0">
                <a:solidFill>
                  <a:srgbClr val="002060"/>
                </a:solidFill>
              </a:rPr>
              <a:t>chronological order</a:t>
            </a:r>
            <a:r>
              <a:rPr lang="en-PH" dirty="0"/>
              <a:t>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63B4D837-8351-9CA8-A0B4-EDCC3F8E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D7C37E-F749-C5DC-894B-F2C8276E8C73}"/>
              </a:ext>
            </a:extLst>
          </p:cNvPr>
          <p:cNvGrpSpPr/>
          <p:nvPr/>
        </p:nvGrpSpPr>
        <p:grpSpPr>
          <a:xfrm>
            <a:off x="1330666" y="816539"/>
            <a:ext cx="4320000" cy="2936158"/>
            <a:chOff x="2965426" y="1403510"/>
            <a:chExt cx="6539851" cy="459049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74C15CE-71D4-333E-F499-EF6174FF0D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2135344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9CF36-A5FF-0013-C143-6150DF69C296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21A37-B78C-2F30-E954-8602AEF433F5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76F41-8020-46A7-C0E0-14F49B76EF44}"/>
              </a:ext>
            </a:extLst>
          </p:cNvPr>
          <p:cNvGrpSpPr/>
          <p:nvPr/>
        </p:nvGrpSpPr>
        <p:grpSpPr>
          <a:xfrm>
            <a:off x="7097749" y="889224"/>
            <a:ext cx="4320000" cy="2909812"/>
            <a:chOff x="2965426" y="1444700"/>
            <a:chExt cx="6539851" cy="4549300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A33FB1-9E39-F3B7-DFFD-9CEA064DBF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18973872"/>
                </p:ext>
              </p:extLst>
            </p:nvPr>
          </p:nvGraphicFramePr>
          <p:xfrm>
            <a:off x="3879992" y="1444700"/>
            <a:ext cx="5625285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480984-4A6F-F7B8-D8A8-6226A5DB40A5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B53D9A-639B-1679-6A40-A448CBF06810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B5444-EC2A-C6EF-130E-280078577CE3}"/>
              </a:ext>
            </a:extLst>
          </p:cNvPr>
          <p:cNvGrpSpPr/>
          <p:nvPr/>
        </p:nvGrpSpPr>
        <p:grpSpPr>
          <a:xfrm>
            <a:off x="1330666" y="3766941"/>
            <a:ext cx="4320000" cy="2936158"/>
            <a:chOff x="2965426" y="1403510"/>
            <a:chExt cx="6539851" cy="4590490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650CF9A0-FEE7-9DC3-4625-048D5743AA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84365912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7F9E1-E3CD-52A0-DA3F-48048097D1E1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33AC60-0417-7339-DC74-8DBC6F0E1C53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9634DF-DD31-7E88-A9AB-6052D3A5FBC5}"/>
              </a:ext>
            </a:extLst>
          </p:cNvPr>
          <p:cNvGrpSpPr/>
          <p:nvPr/>
        </p:nvGrpSpPr>
        <p:grpSpPr>
          <a:xfrm>
            <a:off x="7097749" y="3813280"/>
            <a:ext cx="4320000" cy="2936158"/>
            <a:chOff x="2965426" y="1403510"/>
            <a:chExt cx="6539851" cy="4590490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A42FE0F0-52F8-04C1-9D12-ED1CAF6FA5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7936598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FAE30-3AFF-B0C5-EFC5-38C0A27D60EB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8F3D24-46C5-2EBA-46D5-3C940C4CD11B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4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EDDBF-8847-C19A-C602-CEF0ECA0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22B2EF-AC19-B5F0-2897-20703F2791C3}"/>
              </a:ext>
            </a:extLst>
          </p:cNvPr>
          <p:cNvSpPr txBox="1"/>
          <p:nvPr/>
        </p:nvSpPr>
        <p:spPr>
          <a:xfrm>
            <a:off x="1209176" y="552124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demonstrate how RNNs handle sequential data, we will use this simple example.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256FCB-E273-C74A-0D5E-C784378E1F02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DAF463-2104-42CD-E7A7-ECE63B769AD9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0" name="Chart 29">
                <a:extLst>
                  <a:ext uri="{FF2B5EF4-FFF2-40B4-BE49-F238E27FC236}">
                    <a16:creationId xmlns:a16="http://schemas.microsoft.com/office/drawing/2014/main" id="{AADFB86A-3361-EA44-8373-8B39DCE0FA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5033457"/>
                  </p:ext>
                </p:extLst>
              </p:nvPr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17CB62-FE48-3B0C-99EA-ED6A20CC2658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3A25C4-817E-20E0-467B-81298AA2A407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4F04B6-6FC4-09E2-494F-5AAFF55F677C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DF0CFB-FAE9-2136-1E41-C8CA7A6D29C5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A893A4B-4F0D-48DB-650E-9137916B2CD4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418458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0478-AC70-ABCA-701B-60BDFA625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4A1661-A20F-86B5-DFB6-159C5D866F5D}"/>
              </a:ext>
            </a:extLst>
          </p:cNvPr>
          <p:cNvSpPr txBox="1"/>
          <p:nvPr/>
        </p:nvSpPr>
        <p:spPr>
          <a:xfrm>
            <a:off x="1209176" y="5521248"/>
            <a:ext cx="10230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This is the </a:t>
            </a:r>
            <a:r>
              <a:rPr lang="en-US" sz="2500" b="1" dirty="0"/>
              <a:t>real-world observation</a:t>
            </a:r>
            <a:r>
              <a:rPr lang="en-US" sz="2500" dirty="0"/>
              <a:t>. We can see a trend that the stock price goes up each day.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66CD78-3688-AD2E-EE58-01D6E324A2E2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56EC2C-F281-FC66-E808-ED53C1473462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6350921C-13BE-4CD8-2D68-D556598ED0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41327264"/>
                  </p:ext>
                </p:extLst>
              </p:nvPr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D40D20-5C6E-88CB-BACB-F759EE59D388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D3D21-B2BC-CC8B-57F1-F58A58D6FFC9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23196-4ADB-34B2-FFAF-7744FA7CE95F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4B250-D9FE-CB3B-594D-97B3D8C18C85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1AEDD1-8747-C739-596A-4F90CA7C995D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314544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E175-7B67-1661-6101-6F2D9765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23646E-3163-25C0-6D4B-B5BB00EA2E62}"/>
              </a:ext>
            </a:extLst>
          </p:cNvPr>
          <p:cNvSpPr txBox="1"/>
          <p:nvPr/>
        </p:nvSpPr>
        <p:spPr>
          <a:xfrm>
            <a:off x="1209176" y="5521248"/>
            <a:ext cx="10230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us try to model this using RNNs and see if we can use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 data </a:t>
            </a:r>
            <a:r>
              <a:rPr lang="en-US" sz="2500" dirty="0"/>
              <a:t>to predict </a:t>
            </a:r>
            <a:r>
              <a:rPr lang="en-US" sz="2500" b="1" dirty="0"/>
              <a:t>tomorrow’s price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4C7D7B-CDA5-814C-82EF-1D246CB240C1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DB17630-1B97-CD9D-D8AC-B531029426A4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A52017D4-7FBD-4D51-570B-56BCDA9E4AA1}"/>
                  </a:ext>
                </a:extLst>
              </p:cNvPr>
              <p:cNvGraphicFramePr/>
              <p:nvPr/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C23292-B98B-CD10-425E-1228FCF13300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98558-DC3B-B17A-FCD0-261601FB4CE1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297F7-83B8-1ED4-670D-89183785CF8C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FA146-C1A2-3C83-2A0B-16AD0DD710EE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252C19-A9BE-611C-27FC-09367E29EE66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279972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D3B326E-C8D7-E68A-9C43-68BD7FD215B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868917-24F4-BC9A-F40A-FF451DB33449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C49AC-26FC-724E-2CB4-73839BA8EC76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D5F2C-1A05-E2C2-94D6-827ED493B84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DFDC0-B0AB-C9E4-4E8A-9626393818AF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B2AC-BC06-D5A1-D912-41DF89CBCC41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DA25-CFFA-1072-11BD-54C02355D292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245086D-51F7-4FC1-19C5-DE2BB4309D9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372CE-EB1A-8847-AA2D-366737188E01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D31F7-3B53-6E55-7C7B-46F276A2639C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31C200-B7D2-A86C-820E-2EAE6DC4CEF5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A5DBC-2E8E-A84F-3534-0C2668C25DDF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4FDD3B4-6A1A-B526-9B35-959F83ADDC86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187" r="-1564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3630DC2-9BA3-4B30-800E-82E78E64E5B8}"/>
              </a:ext>
            </a:extLst>
          </p:cNvPr>
          <p:cNvSpPr txBox="1"/>
          <p:nvPr/>
        </p:nvSpPr>
        <p:spPr>
          <a:xfrm>
            <a:off x="1503936" y="537525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Just like other neural networks, RNNs have </a:t>
            </a:r>
            <a:r>
              <a:rPr lang="en-US" sz="2500" b="1" dirty="0"/>
              <a:t>weights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7030A0"/>
                </a:solidFill>
              </a:rPr>
              <a:t>biases</a:t>
            </a:r>
            <a:r>
              <a:rPr lang="en-US" sz="2500" b="1" dirty="0"/>
              <a:t>, layers </a:t>
            </a:r>
            <a:r>
              <a:rPr lang="en-US" sz="2500" dirty="0"/>
              <a:t>and</a:t>
            </a:r>
            <a:r>
              <a:rPr lang="en-US" sz="2500" b="1" dirty="0"/>
              <a:t> activation functions.</a:t>
            </a:r>
            <a:r>
              <a:rPr lang="en-US" sz="2500" dirty="0"/>
              <a:t> 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3" grpId="0"/>
      <p:bldP spid="69" grpId="0"/>
      <p:bldP spid="70" grpId="0"/>
      <p:bldP spid="72" grpId="0"/>
      <p:bldP spid="73" grpId="0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9925-9FEB-53CE-F1AA-0014C348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A7BE715-4CF5-4585-A57E-9F7B7FDDC0D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A41FFE-28B6-4525-87B2-2F31E4CCE997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77BB2-8FF2-4148-04E7-1CC9E0D3483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9FA82A-FB4F-AC43-E939-B62593C6A6E4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2A0FD-2440-1684-22C9-6817A421BCAC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3829-920B-BB28-75A4-A2378B42D1E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0F0FC-B542-3B8E-5111-93829A5C2C86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A9A52ED-2913-DF4E-8FBB-999483E7C23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372F8F-6D70-93DA-AB9D-5C7B98D7357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51CB5B-40D1-43FA-9F3C-46EAE35E6E2E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0E88DD-38C9-5573-71F2-81AE1EF443C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CCA24-6A2F-90B8-C4B2-E662B186A7F1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791F7EF-0D47-ABAF-A719-7604B8697AA1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FCE3630-FD01-4A6F-F17C-77CDBD83B5A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02769FB-7250-426B-F737-DBE68CAD7EFD}"/>
              </a:ext>
            </a:extLst>
          </p:cNvPr>
          <p:cNvSpPr txBox="1"/>
          <p:nvPr/>
        </p:nvSpPr>
        <p:spPr>
          <a:xfrm>
            <a:off x="2331963" y="5764407"/>
            <a:ext cx="7951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main difference is that RNNs have </a:t>
            </a:r>
            <a:r>
              <a:rPr lang="en-US" sz="2500" b="1" dirty="0">
                <a:solidFill>
                  <a:srgbClr val="00B0F0"/>
                </a:solidFill>
              </a:rPr>
              <a:t>feedback loops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FC5435B5-6712-09B3-1270-5B95BAB9F2CC}"/>
              </a:ext>
            </a:extLst>
          </p:cNvPr>
          <p:cNvSpPr/>
          <p:nvPr/>
        </p:nvSpPr>
        <p:spPr>
          <a:xfrm rot="18528976">
            <a:off x="6684319" y="4777264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58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1D1E-16FF-E98C-F43E-74BD9B32E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585664-AFBD-81B8-F511-51D4600BC61F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C47C5-7E8C-F73D-F90F-63AF1ACC3BF1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7B7A24-8527-62C2-2524-15168DBB2F6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6D6FCF-8EBE-B005-8D65-E9582273B70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ED5F17-491D-DCF7-0D85-721AA067BD17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6D26F-E7D0-1735-E5EF-FC0E00F3E05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3FD4F-F7FF-6316-602C-748A5CCA27C3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881224A-7118-C3E9-4DDF-506C3A48DA8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D4DFDF-66E2-EF4F-1D65-BA83197D0F1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794DA-BB12-55C0-B8B6-129629742130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668F15-38C7-2ADC-5CAE-8FEA329D27CB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2980C4-3217-9893-B6C7-C9393890C72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FD13F7-813D-EBE5-C428-356CE6F497BB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59C6935-950E-E9CB-1D3D-DFA005B1CC80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B83DDDC-1D1D-A6B4-C8E4-3A7C84F0495F}"/>
              </a:ext>
            </a:extLst>
          </p:cNvPr>
          <p:cNvSpPr txBox="1"/>
          <p:nvPr/>
        </p:nvSpPr>
        <p:spPr>
          <a:xfrm>
            <a:off x="1276733" y="5697450"/>
            <a:ext cx="96385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allows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</a:t>
            </a:r>
            <a:r>
              <a:rPr lang="en-US" sz="2500" dirty="0"/>
              <a:t> stock prices to </a:t>
            </a:r>
            <a:r>
              <a:rPr lang="en-US" sz="2500" b="1" dirty="0"/>
              <a:t>influence the prediction of tomorrow’s stock price.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4447BFB9-ED01-80BB-FB99-E8B4BF1F8CB9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81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A8CD0-FB9E-98AF-EB8F-27E441F8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F598F3B-D637-4F87-822B-656C0C37FF6D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E31633-B1E7-BDB4-08C0-FB15FDD3069C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E4663-3784-23D8-1AF4-E0189A56E15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E960AE-0F7F-C75E-247E-99CFAB56202E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577594-13F8-2476-E1E0-1FA2E0A346A0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664CB-6DAC-8917-973E-224DED9B56A7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F5512-A06C-5BB1-464A-ED2E5D54F5BD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8B33E18-F4B8-FC26-C10D-DE742695909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D97EA-2671-E50B-D854-473E80E6A38A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B3899-D366-D9D0-54E7-C8A94CAAD836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AD2293-5460-52ED-80AB-F1EAA8733B49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22B906-5F1E-7A33-56C2-FE209CF8E4A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BA63C04-8F83-893B-C820-4EBD7E7D0F9E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65EA717-D19F-9A6B-69EC-464899FA7C0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CA1C7C37-373F-782A-D39B-CDFB549D8184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DA22-DF3D-2E6D-3A6E-A35AD7FA7AF5}"/>
              </a:ext>
            </a:extLst>
          </p:cNvPr>
          <p:cNvSpPr txBox="1"/>
          <p:nvPr/>
        </p:nvSpPr>
        <p:spPr>
          <a:xfrm>
            <a:off x="613186" y="5689756"/>
            <a:ext cx="11101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make it easier to understand what a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does in a recurrent neural network…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9423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45CD-B1C3-1B83-4578-2985EE7C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AA41D0-758F-73C2-B978-2BC96D6FEB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DD42EB-401E-E521-4798-5F9B5C33BA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6F063C-36FB-9669-707E-BE3B462C416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B73368-2367-B76D-8574-52BD1B7707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4029C-44D6-8B28-2D3E-73DEE18CEB55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2181F0-666C-D9C7-379F-C38CD3D1BF3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29C566-2EBE-658E-14A8-CC129A3A154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6EDE6A2-1C6C-C518-091E-6879598E811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5E6BB05-AA6B-1AF4-0702-0F28A30BCFA6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324673F-7C20-A3B8-EDC7-B646E04642D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1C28E0-394B-8C46-0A1E-A7C551649B44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120C2B-6BE0-5061-C347-14DA1573E203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854C8E-F7FD-14BE-DA41-AC42B06D9F3E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8076A8-6A9F-FBBE-DD17-F1FFC1C85B8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03B8D8-D0A6-3EC7-2F6B-E77FE5412F4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C8462E-9386-B57B-007A-C1457A2EF58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269CE64-B2FC-51A0-68D6-EE73E91295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63D31CC-E713-DD0B-A146-246E6DBCF3D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8041F-AFD8-0519-64A8-C77D9FCFF031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C13908-3050-5705-EC02-333531E28D55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8CBAF4-CFFB-12AC-3A23-D94348D1496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57CAA4-C660-DD3D-FCFB-A3C995F13D63}"/>
              </a:ext>
            </a:extLst>
          </p:cNvPr>
          <p:cNvSpPr txBox="1"/>
          <p:nvPr/>
        </p:nvSpPr>
        <p:spPr>
          <a:xfrm>
            <a:off x="1850230" y="5689756"/>
            <a:ext cx="9254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</a:t>
            </a:r>
            <a:r>
              <a:rPr lang="en-US" sz="2500" b="1" dirty="0"/>
              <a:t>unroll </a:t>
            </a:r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by </a:t>
            </a:r>
            <a:r>
              <a:rPr lang="en-US" sz="2500" b="1" dirty="0"/>
              <a:t>making a copy of the neural network for each input value</a:t>
            </a:r>
            <a:r>
              <a:rPr lang="en-US" sz="2500" dirty="0"/>
              <a:t>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6736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7" grpId="0"/>
      <p:bldP spid="38" grpId="0"/>
      <p:bldP spid="44" grpId="0"/>
      <p:bldP spid="45" grpId="0" animBg="1"/>
      <p:bldP spid="47" grpId="0"/>
      <p:bldP spid="48" grpId="0"/>
      <p:bldP spid="51" grpId="0"/>
      <p:bldP spid="53" grpId="0"/>
      <p:bldP spid="54" grpId="0"/>
      <p:bldP spid="13" grpId="0" animBg="1"/>
      <p:bldP spid="3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A6E6-58DD-3AF6-444D-CA7E792A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C7D263-8CE4-A75D-B7F7-39E0121B4A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9E3FCD-3102-B055-5B57-1386FD353631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7506C2-FD30-D2CB-075C-9883D203C24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5A6B4-CFA7-79DE-6B41-2E13EC6015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31DFE3-786E-9638-0AC5-4C1C548CCA0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BB12FC-4ACD-992F-8E56-A843606DBBA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714270-B9BF-C291-87D9-8EA00F17032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EF3EBB-9F5F-3973-410F-B0C4BD06DF4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665C02F-B645-E30F-4194-71946CD30845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8BF0DD3-7BF1-BDE1-E66A-6C5561B0F2F5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C6EB43-F0C1-AACA-50B4-C8C0B3A60E8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07C079-0745-02D1-21A9-6BC604FC09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9058BA-ECCB-6C9B-826A-01F64532A84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7F64BC-1144-982C-1E3E-9446B0791B4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AC7985-2C6B-4A24-0B4A-2150644F65B1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8E77A1-C800-A460-3937-BBD6925182E2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37DDEA9-EECB-C759-5A9B-75BA171D13D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5FCE630-5206-C497-773B-D09679B825C4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FFB609-3B9A-F8FF-068C-5372D3F4A234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45E026-DEBD-8816-5607-3CA6AC65205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A67EC-54EE-B083-36C8-39B060612333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32D0C-9C21-DA12-D709-469408FA1CAB}"/>
              </a:ext>
            </a:extLst>
          </p:cNvPr>
          <p:cNvSpPr txBox="1"/>
          <p:nvPr/>
        </p:nvSpPr>
        <p:spPr>
          <a:xfrm>
            <a:off x="1468694" y="5797984"/>
            <a:ext cx="9254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 of pointing 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to the sum in the first copy…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5166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7AC4-9658-056B-CE47-06A6A372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A435-6638-4253-4DCE-A0BEAB6F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6295-7D12-10F0-EC5C-4D9FF9A5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sequential data, each element in the sequence is related to the ones that come before and after it and </a:t>
            </a:r>
            <a:r>
              <a:rPr lang="en-PH" b="1" dirty="0">
                <a:solidFill>
                  <a:srgbClr val="002060"/>
                </a:solidFill>
              </a:rPr>
              <a:t>the way these elements are ordered provides context, meaning and structure to the data.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222B0FA5-932C-F887-D97C-0369C73E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51FCB-2C55-542B-F9D8-39340757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872EFA-82D6-B5B6-BE12-5F3328FEE386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67F619-463A-2E41-498A-164AA16249F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2AECF6-5032-B848-CD69-67BD373B11E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4FE8CE-1DCB-F915-59A3-FB012AC2D0B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8A8689-14C6-1F3C-38E3-C11EB317BF7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E42558-73E7-4212-12DD-4C6B0BC5615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B013C4-9D04-760E-86D4-63023C37662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98553C-F24E-7F22-4845-AA3F3F49F2E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EF412FB-FE2B-7679-FD7D-9912E17822A5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A7F8FE2B-6F05-80D3-3925-004A525641D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72E532-21CA-367A-A6BE-333CE33915C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6B160-BFCD-7E99-790D-74AB07A1120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AD168E-4952-0EF1-A3BF-DF35EC2CF24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04B83F-C747-38BA-5C58-8B8AE20E508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668F50-39DC-31E0-A985-CE58461BC99B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0BF374-7793-4E0B-6E62-5947EBB17F99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D43312-E51C-2C15-B949-45D019C051CE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D5A7361-C647-4E50-F143-A1A90B2E4810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9575A9-CBCF-C43F-E7CF-DB20E54D162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4678D-8AB3-BE6B-9F91-639B9915D42F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058AD-4429-F8E0-532D-4A30640AD979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EAE1F-0442-9964-A493-4D2DC6FC105C}"/>
              </a:ext>
            </a:extLst>
          </p:cNvPr>
          <p:cNvSpPr txBox="1"/>
          <p:nvPr/>
        </p:nvSpPr>
        <p:spPr>
          <a:xfrm>
            <a:off x="1771894" y="5912918"/>
            <a:ext cx="8770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point 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to the sum in the second copy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10278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A9BA3-2BEF-250B-481C-9ACA66A1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EFA6E5-B8FC-9114-2D51-A8052A3D5431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72D33C-3BB4-2544-36A7-A2C8C7BE321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C6AE7A-00E7-8EBC-2454-BED16DC4297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2FF2F1-009E-7F7F-B2DF-D0E809D2E49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B32BDC-1595-4B86-0CE2-0FA9DD18BB3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4E229-9128-D6A4-BCB0-B1C832B329A0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1A10CB-E5E8-41AC-1E7D-C11844314F0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CE1D998-AB73-ABDD-904B-A8ADAE39CD0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296F6BD-5E80-B35E-E579-252AFAE9AAC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34C938F-C168-CFB2-B097-6AA95D6FD6F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E2DB07-856A-8D0C-B40A-F95CCC9316D8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C2E8EA-A2A7-6898-0376-A2C6D2E7CAC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F23930-3E05-00DA-F4E7-CCAF5F2E7D7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1CED3E-880C-8D70-4120-CD274B6B60A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92A77D-49E1-078B-142C-428E99334279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55A431-A72B-5296-26A4-CE088FCE478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25B8CBD-6D35-11AE-9086-7138623253D2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DAF2C52-464B-E8BE-CEA0-EB095425D3FA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AD9820-C561-16B4-C48D-E97095AE00F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2FD6A1-2BE9-9455-26AD-56AAC1D5DBCC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3DDBB-8F08-16EC-35F6-8932523B1EAA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BFB6B-A782-2238-5EAD-C0227B27CE6B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By </a:t>
            </a:r>
            <a:r>
              <a:rPr lang="en-US" sz="2500" b="1" dirty="0"/>
              <a:t>unrolling</a:t>
            </a:r>
            <a:r>
              <a:rPr lang="en-US" sz="2500" dirty="0"/>
              <a:t> the recurrent neural network, we end up with a new network that has </a:t>
            </a:r>
            <a:r>
              <a:rPr lang="en-US" sz="2500" b="1" dirty="0">
                <a:solidFill>
                  <a:srgbClr val="0070C0"/>
                </a:solidFill>
              </a:rPr>
              <a:t>two inputs</a:t>
            </a:r>
            <a:r>
              <a:rPr lang="en-US" sz="2500" dirty="0"/>
              <a:t>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6573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1D2D-F586-64E4-8488-40A8E69D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1D8C28-A407-0E55-D2F6-737FAC91434D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94622-07DD-1838-A084-2BDC2FFC2B9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603C22-746E-CEE9-BF1C-4E512DF01C1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74187-2CF8-95BB-3A56-2DBBABAAC53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B08BD-9F70-2B9E-733A-5E6AC770A2D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8F327D-21B0-59D2-59D9-3C8F036CF668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EF7A55-C305-9D89-D70C-B7A8E9CD95F5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F539C0-F4DF-0834-F186-FF8D198DB8A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A1FA-5E00-79BB-7276-878C5761FED2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E6AA56A-D1F1-1CA1-5364-25DAC72294F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35C76D-A34F-0938-B1EB-6BF1499EC44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AA5CB2-4CF8-B40F-9B4B-534F9B14D6F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E7A5-2B57-09B3-CBEF-651780CB685D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444132-DE40-3922-00B9-255072607503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3BCCB0-20E8-C5B1-6E0E-4EB82844C41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41DB76-60B0-D71E-0E77-2D2F9A41C14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1FDDD6E-0DAD-959A-B1B2-0DD5471A8E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4B1C7A-2806-5042-807A-960B53E49F9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275C6D-2681-F90B-DA00-2DFABB756B98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BEDAB5-A226-25FD-1C7D-2FB9C7FD668A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25906-4411-2065-958E-6093E63DA0A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CBDA3-28ED-42F2-30AE-DEEC207150DB}"/>
              </a:ext>
            </a:extLst>
          </p:cNvPr>
          <p:cNvSpPr txBox="1"/>
          <p:nvPr/>
        </p:nvSpPr>
        <p:spPr>
          <a:xfrm>
            <a:off x="4814281" y="5797984"/>
            <a:ext cx="25634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</a:t>
            </a:r>
            <a:r>
              <a:rPr lang="en-US" sz="2500" b="1" dirty="0">
                <a:solidFill>
                  <a:srgbClr val="00B050"/>
                </a:solidFill>
              </a:rPr>
              <a:t> two outputs</a:t>
            </a:r>
          </a:p>
        </p:txBody>
      </p:sp>
    </p:spTree>
    <p:extLst>
      <p:ext uri="{BB962C8B-B14F-4D97-AF65-F5344CB8AC3E}">
        <p14:creationId xmlns:p14="http://schemas.microsoft.com/office/powerpoint/2010/main" val="426919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CAA8-C603-2E6D-798D-BB16A716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9137AE-AD89-DA26-1A39-3B3AB04526D7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7357A6-A3DE-238D-CBAF-FCA101E9A0E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4997B8-5722-EE29-A2FE-79102BED641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CF4BAE-2FCB-F4C0-4760-1545AE96B9A4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5965F0-E0D7-899A-373F-95128181454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6D7303-223F-A55C-2D29-7C4FFB87907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9C252C-8055-772F-7134-C1E753EDE29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53EB28-F1A9-C291-4BBD-C53D6F4A5BF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9056CC-B666-042C-EC7D-E7CD68B77C4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72647D0-E827-5554-8BE2-1AC75C81AD2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CBF5B2-04F0-3098-B465-0EA7791D5F7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504DB3-56C4-3E38-DCFD-5C8FF4BEB39E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99023-F3B5-0BD9-65E8-4A266A8799DC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963B0F-0DE8-B043-9142-9084155F28B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6FC17C6-78C9-D20B-B0A1-42D007B2C960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64130A-B5F6-0013-BEC2-F9395E42B1CF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BE55618-C7BD-FD1E-0078-DB6AF266325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9D7A08-2142-C5D7-0608-4FD0B1B48CBD}"/>
              </a:ext>
            </a:extLst>
          </p:cNvPr>
          <p:cNvSpPr txBox="1"/>
          <p:nvPr/>
        </p:nvSpPr>
        <p:spPr>
          <a:xfrm>
            <a:off x="1710700" y="5807102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us run our inputs to our recurrent neural network to see how it uses yesterday’s stock price and today’s stock price…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61047-69D6-364D-4874-9EC46C4DAC73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C8163-3885-B646-8E27-36CFDBCACFE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0511-AD56-6220-ACB5-3067BF98C74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134BF-28F2-0E4A-7354-A08A383B1D4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551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C927-0B86-380B-460A-5F0AD09C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0823B9-F98E-78E2-8A27-5CF5F28FA748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515413-351C-A32E-2E1B-258FE58062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6DFCF-A599-562F-50D9-78EE71E4A2E0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7A4E91-0C79-6FD7-FF30-9E1D7A8E3BAD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C7C26A-8F81-2E6C-A328-8297B993EFC9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3C5059-8FD6-E59E-862D-7459F3D9A36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5AFC15-543F-1F2C-45B0-8769C2BBD8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DB0AB-A377-4241-4338-2B8FB1E9AD9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CBE49B4-C5BD-FF0F-C37C-5259364695D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9769D5A-3F10-C1C8-1F82-EB5AA139DFB7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58CF9-61DD-BECF-88C6-854F4A8BD3F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D326E2-5D8E-E4C6-CC35-3BDF37D47C8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1003C8-F030-214A-81E6-7409229CE5C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368793-65B3-4973-4673-367069E43F2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93EA95-9374-2670-8F13-959EBEB91BDD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E33E62-3745-35A6-C9AA-6FC24159787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DA3B167-4EDD-9C47-5BD9-ADCA56993F8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28A326-A6B6-CCFD-4CD1-C640276C73A4}"/>
              </a:ext>
            </a:extLst>
          </p:cNvPr>
          <p:cNvSpPr txBox="1"/>
          <p:nvPr/>
        </p:nvSpPr>
        <p:spPr>
          <a:xfrm>
            <a:off x="1952625" y="5906140"/>
            <a:ext cx="8286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predict tomorrow’s stock price and how they influence it.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EB2FD-3938-6524-31CD-AAFD32D638D7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90C4-F0BD-31A5-2A82-80D7B12FF0A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C3BDC-D49B-BCDD-E120-3F3B7908D928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90753-621C-6C75-57E2-8245E0D60D3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5828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8522-93BF-C68E-1754-F62A775B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C6F4A80-927F-D514-33A9-5E2DB7A95BD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B0EBF-149F-659B-1899-DDE0F06357D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B142-48FD-9872-40F0-34E5AD3C713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0F8590-5955-AC16-D992-474F801F8098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3F3A80-28E8-E3B4-D960-EC8395627C25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826B1B-BD03-FCBD-16A5-2D3B0F76976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663284-F1D8-BD3B-5B0C-FE97C032DF2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8D2A26B-E892-85B0-C98C-96450C450ED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5D0A729-69BB-0B41-50AA-873E4BA27CE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0C253-31EF-61FB-B37B-13F81780EFF5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31EAB6-0042-ABB7-5793-95245DFD983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75A028-5126-CC94-5CCD-7CFE198FB0C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1BCE31-1368-A1BD-BB54-586842B4EF6C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FB5A-99B0-57F2-2403-7543B61091C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92464D-4029-D74F-32D7-AD1B4DE25FBC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BEBB2F-FE05-CD1B-F1EB-2B24DDC30F33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1F4FBE-C644-46DB-4902-06736F78CF2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35AA3-3238-545E-E347-44A156E7B9D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7D262-2619-FED1-18A2-5A6B303BC6F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A2F75-B837-0EE8-521F-61B2746A05C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6B3DE-3FD9-8B6D-D60D-9254BEA2E9B0}"/>
              </a:ext>
            </a:extLst>
          </p:cNvPr>
          <p:cNvSpPr txBox="1"/>
          <p:nvPr/>
        </p:nvSpPr>
        <p:spPr>
          <a:xfrm>
            <a:off x="1935439" y="5906140"/>
            <a:ext cx="91694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first input will be </a:t>
            </a:r>
            <a:r>
              <a:rPr lang="en-US" sz="2500" b="1" dirty="0"/>
              <a:t>yesterday’s stock price</a:t>
            </a:r>
            <a:r>
              <a:rPr lang="en-US" sz="2500" dirty="0"/>
              <a:t>. If we do the math…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96146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F013D-702E-851D-6385-13CE143D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703D9A8-8D16-58AA-762E-E701955537E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156EEC-8FC9-BF5F-E474-1D68E7BD3B56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580DC4-43A8-2EDB-9F0D-0E80FB94312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4D8181-6820-F165-A0FF-AAF34C2B993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940EF0-B3D1-BD3E-5B42-2463EDCDC353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598A8F-BCBD-C8AB-67F4-A1F8281E3A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1A5E5-B613-4E69-729D-C46274F7B4D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AC693B9-BB2D-D0D0-3AEE-287EB32EB4E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5D8FE70-F294-B74C-F8F7-C019EC990CED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179015-FC5F-262F-340F-00C5C9810D0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E223F2-D7EB-DB1E-9225-221ED3F8FB8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302EEA-1C0C-5FB1-B47A-888EAD010B8F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BDCD2C-F0B1-E936-489A-BAD2D69D678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492BE3-51FC-2BD4-5F47-04F05B41A72F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499FD1-19D2-AFA4-7679-ECC00B5FF28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AA5BEDC-3328-2556-A43F-F88CC4464FB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77AFD8-0316-3DF0-A40B-3F8ADF25CB5A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46E4F-FE86-A4D4-012C-505319E13A13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5BE22-2BAD-0AF6-272A-E69D551A5F2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F4788-2440-7C5B-4650-E808827A33A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/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blipFill>
                <a:blip r:embed="rId23"/>
                <a:stretch>
                  <a:fillRect l="-510" r="-1786" b="-1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/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𝑒𝑠𝑡𝑒𝑟𝑑𝑎𝑦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blipFill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79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6197-AD35-6864-0DFF-7FAF7681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1825C47-105E-3002-C095-B9C36ABC5B2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78571-CCF1-BD2C-CDA3-74D098DB82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597DB-BE0C-0DBC-2ED5-99412E18F1B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38321-FE36-A191-30C7-F570F924FD8F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488DC9-3219-4280-8549-EA3389789BD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057FE-FDFD-E52A-B5F1-7799637E70F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5CBFE-8038-2484-5F39-015133E0000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510B4E5-9BFC-CDBF-3C81-ACC1033BA60F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3098A4C-02BF-B92A-25EF-69370E9C82CF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E2F75B-BCC4-EEE6-2577-8EDBC9197CB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498326-5D1B-D5FB-0CB9-0039DC78BF8D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B7E876-7152-B3F0-6F8B-CB9B7D236B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628BB4-6F2A-069A-3112-272E0BAEFAE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C67903-7B79-AFC5-B2F1-74501A09F0F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CCA03C-298B-36ED-EC40-5360ED9D095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E8E1E93-4268-F596-D1AC-5D7CE031CB7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D9DF32-5543-2462-D304-B8B775B3C03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9E1B6-E93B-B6F3-E774-317DF4B1B5C6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145E3-BCB5-3E27-4C1E-B0CD9CC8C0F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A3D3A-7DDA-1BA3-FF06-921DB1EFA448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/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blipFill>
                <a:blip r:embed="rId23"/>
                <a:stretch>
                  <a:fillRect l="-652" r="-435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/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×1.8+0.00=0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blipFill>
                <a:blip r:embed="rId24"/>
                <a:stretch>
                  <a:fillRect r="-532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05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129B-7B0D-6133-30B9-16E8B9EE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3C2F4E4-EC3D-CD9B-C1C6-3435CE4D18D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AE1E45-7834-21E8-D469-1783B85ACE1D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D4371D-D854-1646-6F4E-55229827874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3E6A83-D8A9-87B1-5069-63E8E4BE8DC3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A4A2D-1764-270A-8A62-85E3B2F0041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42BDA6-3EB6-2B4E-8425-8CB90491C008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F62F5E-699B-CC76-DC39-3FE5D786FF9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0AAAAAE-5971-F976-2447-525331343C7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26BECFF5-0E09-4212-356F-2E1CB8B8257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0A3EFF-EB3F-519F-ABDA-CEA203C7870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F6715F-5CF5-66E2-DB7D-1DABA938A03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7367AE-A274-881F-BD7E-602DC448A0B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6F3987-0E26-2854-A5CB-30156D03C241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FC0E9C-BF3E-400B-89A2-BEE78CD4F4B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2DEAB3-7F24-9BAA-81E9-5A1318851CE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B22A7FA-3848-8723-8B9B-0D0F5CC517A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0A5465-B655-194F-AB2D-53AAC121F12C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F74F-DBB3-EEF5-B269-69FA7AA151BE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6662-18FD-33EA-1415-B64AE17D0E1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5DD0-881F-F211-A8D1-CA9F7575F274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0F4A74-823B-5C31-08CC-9D1D72090F17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9610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BAD-D4DF-3DE7-4B9A-4C174377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928F19-1E55-7C3B-1A4A-E28F04908C2F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2E284-AC61-BA8C-C831-E648723BB6C7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958688-6CA4-96A8-2C0B-FF68E53365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D10518-64C2-6D37-F03F-0B8FA0E0B17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A62BBD-DAD4-C209-A65E-A429D7DF00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4E16B7-E6C2-517E-E6E2-DCA4161B29E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1FE1CB2-7A1A-5995-9BA1-0DF9F9F8B4A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7DD7C46-AF47-1B2E-9DC4-BADA9FBBA2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BD3E6EB-E8F5-58EF-4702-D2FA4D9472C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A3571C-46E4-900B-64A9-A4793D3B184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1DA5C-693A-26E6-F7B1-10FFE2D122A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CBFD3-452D-F24B-83A0-259805E0C61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9FBF84-103F-DB23-B783-0849B0B88226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CDE4F7-FAF7-19D5-720E-2AF56C68086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339A70-4B5D-A4C2-A04B-C8C79685FF2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2856556-E805-F1A1-C8AD-6C0EB706755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/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blipFill>
                <a:blip r:embed="rId23"/>
                <a:stretch>
                  <a:fillRect t="-5128" b="-897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/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×1.1+0.0=0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blipFill>
                <a:blip r:embed="rId24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31DABCF-5C56-FCA0-CDB4-51B803F2031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B773F-5AC8-72ED-01F6-282845EDB27F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771CC-6F71-0865-B861-A9F28C0C5571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C7477-416A-26D0-B9FA-A42603483B81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30ADD0-2973-FFC7-230C-2EC021E8280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807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5A4A-9618-983F-68B5-B3BCF0A6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6149-27CA-8819-73F6-5C69AF27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739B-41A8-5CD3-36FD-5E7B008D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Order</a:t>
            </a:r>
          </a:p>
          <a:p>
            <a:pPr marL="0" indent="0">
              <a:buNone/>
            </a:pPr>
            <a:r>
              <a:rPr lang="en-PH" dirty="0"/>
              <a:t>The arrangement of elements is important. </a:t>
            </a:r>
            <a:r>
              <a:rPr lang="en-PH" b="1" dirty="0">
                <a:solidFill>
                  <a:srgbClr val="002060"/>
                </a:solidFill>
              </a:rPr>
              <a:t>Changing order of elements can lead to different meanings or interpretations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For example, in NLP, the order of words in a sentence conveys the sentence’s meaning.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50595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D56A-187F-8036-BAF3-303ECC26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1CA529A-D603-6892-C356-A728053F55D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460E4-D31E-8BDD-E168-A598FEC4409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94807A-8B4E-AB54-7A3C-A8D2ACC4EA1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BCB61-106E-4087-5D1C-232783BB5400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B90405-06E1-535A-FA50-85598A1C16E2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4EA73E-03FF-A118-58CA-3638170CEEC1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0D57CAA-3A2C-5A1B-2A03-BC7122C5AE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C6AF62F-B5FD-493A-49CF-B482A1B3FB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12CC294-E044-7066-7C1A-90AE9E309AD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1F1F2F-A445-0934-D95C-C8B5C1A2432A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42E9A8-EDA0-0DCF-876A-29DE989658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B2E6F-5953-89D4-9DDC-D043468A4BC0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D36DD0-9DDB-E81C-9984-6553464C9AD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585529-C002-83B1-9133-728F2AA8794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C715E3-F4B5-FBEC-899E-A679A5BD4BA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62A00CA-44AF-4DBF-8FDB-7A0723C5252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3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FCC65A7-6E9C-B474-6253-F809CEB2AD4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7E354-415E-2A49-C025-342B3EA5FE5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10615-9EB6-3DC0-4458-A2CE5D405B0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1823B-EE2A-2027-D3A8-0AAE6F92F3B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B95F115-612D-D33B-01AB-9F606F06316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F10D2-3DF6-233F-D34F-BF5B65D80571}"/>
              </a:ext>
            </a:extLst>
          </p:cNvPr>
          <p:cNvSpPr txBox="1"/>
          <p:nvPr/>
        </p:nvSpPr>
        <p:spPr>
          <a:xfrm>
            <a:off x="1935439" y="5906140"/>
            <a:ext cx="6879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get the predicted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624156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670-6771-4C13-2FA2-9EC3D2EE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BDADF5D-3725-0512-B2E7-BE1D455DFA6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97CCBF-5242-940C-B86B-7E941DAE467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883C3B-A163-728F-C0B9-F2306E82EC18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F63E7C-A612-48D1-888F-D06A47BFB48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DF9741-6B37-69CA-CCD6-DE124B836627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D0ED71-D990-CC40-1677-1E5F2639541E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FACFCA7-82B7-6210-C744-47CCAB9B029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3B94DB7-B793-C845-20D8-B98C89FD263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09A632BA-059C-3042-E26C-26DB42F9CDDC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3CAB7-172F-D212-ADA5-581560CD2BE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C2A8A9-03F3-2DDE-B13C-F4497E0793C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E10D7F-8CB0-3BA5-F32C-2C604537D88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835D1A-5A40-D041-779C-CAA6EF90AA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C0C544-F42D-EDD1-4069-8C33A328614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F4D736-90AA-33FD-63B2-32B64F6FB3D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E6844EA-C643-A45E-397A-6364A7DD9B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669912-09E9-F11C-97BC-8582BCEA8E7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CF50E-7B66-0A81-B810-BBCC330A3AE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AB0-22E3-4CE7-DFC3-8904D4EB29EE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8DA8-7AC9-244E-F82A-631541F030DF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06809E3-51B2-C221-3107-D2AAA14C415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4D06-A0E4-614D-CB97-0F6CEFD40CF5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</a:t>
            </a:r>
            <a:r>
              <a:rPr lang="en-US" sz="2500" b="1" dirty="0"/>
              <a:t>we are not interested in today’s predicted price </a:t>
            </a:r>
            <a:r>
              <a:rPr lang="en-US" sz="2500" dirty="0"/>
              <a:t>because we already have the actual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90849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D411-E92A-4437-D9E2-CEAE38A2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D90A8B-C2E4-60AA-529C-B54DAD5D796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D73F5A-D616-585E-5C6A-9BFE4BE09DF2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909B46-88D7-2A5D-AD52-10470ABFD2E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FA43B-1E14-880D-2029-D0611C8DB1BC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FE566-C23E-467E-475D-FF27CF56B3F8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56CD67-0220-185F-24B0-F2AB7380CAEC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47EF00-DF98-3DFD-4FC2-8EE198CED30F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8BDB4A5-01A6-D8B5-ED60-9FB8ADFF747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F4C139B-2A01-5CB1-3C07-A50299525EE3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202171-281B-912B-1773-209A961837BF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68C6EE-DF9B-67C7-5256-9C8B7C6B872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8AE500-EE05-9E13-8672-80FEFAACF9F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08473B-1C8F-BC65-C281-BF480F8D779E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6B338C-03FD-5849-EC73-21C2A2848E74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4CD426-49AA-2420-FE85-C610211305AA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43F7091-1346-7F68-E0C9-688AF9BE2BE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CCE0F4-2EA7-3E6A-526C-F9562F4750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1C992-C519-5A26-97B4-210A450178B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1966F-3656-9DAB-1216-A1145B93671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532229-160F-12EC-0563-55E9E7B679F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E63EBF-061C-9319-4DC8-406CBBCE0D8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7103-A974-191D-D6F8-AAB778AAB070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Instead, we want to use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 value </a:t>
            </a:r>
            <a:r>
              <a:rPr lang="en-US" sz="2500" dirty="0"/>
              <a:t>to predict </a:t>
            </a:r>
            <a:r>
              <a:rPr lang="en-US" sz="2500" b="1" dirty="0"/>
              <a:t>tomorrow’s value. </a:t>
            </a:r>
            <a:r>
              <a:rPr lang="en-US" sz="2500" dirty="0"/>
              <a:t>So we can ignore it.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742025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BB00-4BE0-251C-1DBC-2FE1532C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1D16527-9C58-2B08-8A68-A94860869F6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9A0554-6082-B74B-70A4-07E58CA526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99950-DB36-6AD6-E09B-132BFB5EFEA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AB4EE-EAB3-00C0-EBF0-3C1F8C30239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FB320-3B54-1D7C-6485-F617CD4D9EE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7B8BD-13C7-4CEF-5A7E-502E13DFA68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2A9F778-66C6-797A-5754-2B7BFDAAE9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DED784F-8185-3470-C20D-D4ADBFF9102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DB416D7-E425-907E-1C84-257E344015E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EFAAA0-B8D5-0F04-E22E-443AC804F85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29AA10-677F-E6D8-9846-DF53563A7E3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08E619-F4C7-10B5-0B6F-F33AEEC894E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BB5C38-1850-65B1-6E3C-42C4942BBCA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F07F75-4CE7-3E7D-E317-A5F8D06D2D4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BCAEAB5-C47B-9B88-955F-00D3EEC0ED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123C5A-27A3-F7FC-73CC-02EEF53F7BEE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9E18-BC84-1935-FD94-873AC5B729C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6532-1E0D-6E40-DEBF-C82F35D4B3F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FF66F-4E87-1BD1-1A5E-5171D5D67F9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42F22-ADBF-1D2E-F385-F168542D5130}"/>
              </a:ext>
            </a:extLst>
          </p:cNvPr>
          <p:cNvSpPr txBox="1"/>
          <p:nvPr/>
        </p:nvSpPr>
        <p:spPr>
          <a:xfrm>
            <a:off x="2564846" y="5912695"/>
            <a:ext cx="77366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Now we put </a:t>
            </a:r>
            <a:r>
              <a:rPr lang="en-US" sz="2500" b="1" dirty="0"/>
              <a:t>today’s stock price </a:t>
            </a:r>
            <a:r>
              <a:rPr lang="en-US" sz="2500" dirty="0"/>
              <a:t>into the second input and do the math..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23554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5BCB7-D493-3ECA-9241-06FA9801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30911F8-CAB8-5410-4B20-362FA1E7F2C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3A3F42-469B-C34C-B499-6503064989A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655C6E-ECB0-8AAF-ED9B-F87B25AD897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C002C-7804-D909-3A85-40A1D8BC65D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942D51-A448-0E04-9B67-EDB44079255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DE4E9-7FF3-239D-2D65-C865F9DB1D1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BFFA282-779A-3772-FD85-EF952F047B1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56ECF5C-153F-33DE-BF5A-4D9AFF01BB9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E22AD8F-4CDF-5356-7955-CCA9C1D230C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429094-5BB4-825A-461F-BB25D3500248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2F158C-EE18-0D49-663C-37A9F46AB86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DD7B2D-8E6B-766B-AD62-AA368B0D06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E0DA45-E61C-EA92-894A-1D8E31838E4A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B20CE8-4AC8-C71D-E3D3-794584C373C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CE07C8F-47C5-B88A-F382-153D395A257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38FD2E-FB72-FCF3-DEC0-D2699A27E36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83E7B-FE69-8C28-8EAE-87152CA0DB1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062025-9C13-7406-4693-6F94445C3BBC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28A0A-708C-73C6-C63C-96167593AD8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72446-1E35-1DAF-44B4-A6373BD0117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B34E6-5051-B6AB-A5FA-3C590A341E9C}"/>
              </a:ext>
            </a:extLst>
          </p:cNvPr>
          <p:cNvSpPr txBox="1"/>
          <p:nvPr/>
        </p:nvSpPr>
        <p:spPr>
          <a:xfrm>
            <a:off x="954968" y="5676109"/>
            <a:ext cx="11022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the  </a:t>
            </a:r>
            <a:r>
              <a:rPr lang="en-US" sz="2200" b="1" dirty="0">
                <a:solidFill>
                  <a:srgbClr val="00B0F0"/>
                </a:solidFill>
              </a:rPr>
              <a:t>feedback loop </a:t>
            </a:r>
            <a:r>
              <a:rPr lang="en-US" sz="2200" dirty="0"/>
              <a:t>serves as a connection between the first activation function and the second summation to allow both yesterday and today’s value to </a:t>
            </a:r>
            <a:r>
              <a:rPr lang="en-US" sz="2200" b="1" dirty="0"/>
              <a:t>influence the final output</a:t>
            </a:r>
            <a:r>
              <a:rPr lang="en-US" sz="2200" dirty="0"/>
              <a:t>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7690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3B0E4-418A-7084-8997-B3B2D02E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CF72215-0A58-47F7-8C79-DE45B716550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36932-4627-825F-8901-7D54AF3A606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D18A6B-A1AD-2FDA-F21C-97EF51D1A0E6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783F10-EF2F-9435-BE18-43CBEB52636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84351-71CE-D080-4774-057027F61C86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551988-DC1D-7633-9ED3-FE35408046C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A5BA98-59FF-EF91-22F2-572E91EC14A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921A1F3-B447-AD7B-7AAE-A3A29152330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D699824-CE52-13F6-CAF3-823F39EAA2A6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BB6B5C-0600-FCDF-9776-9B289AB212F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968E8-0B42-3991-A99E-0F9FADC20E35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2363B9-2793-7DBC-F5E1-BE0BD3D4F69F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603AE5-0202-64BA-790A-67741E00657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217265-61F3-330D-B1D9-7AA8F588968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4A5C3AE-996B-54BB-DF79-831DC72E0AB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451B9-B701-A630-EA5F-073CF0C2EE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21B7-F1D3-1865-B69B-8539D237D162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91333-0246-264A-C675-04B0992A6D72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28615-20B3-A311-263F-302017CCE62A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E2484-144A-A726-6947-6730B0941C35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BD028-F8C1-E216-7A79-8D9F84417855}"/>
              </a:ext>
            </a:extLst>
          </p:cNvPr>
          <p:cNvSpPr txBox="1"/>
          <p:nvPr/>
        </p:nvSpPr>
        <p:spPr>
          <a:xfrm>
            <a:off x="4760889" y="5870307"/>
            <a:ext cx="267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do the math…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43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49AB-5176-D868-A2A8-1DC794FD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3893F3F-1811-21D9-E44E-D493B41D076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9B4437-3B64-518B-7A1F-59A7F1EA3EC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7B5EE1-D4D3-6231-14E8-9B47FF5EBE4E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3E2D5-FE39-7BBA-CCBE-FDC74FCBC3C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2350B6-FC60-C9D7-4F1C-0B7C3E4B6AC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5A90D6-D3BE-391F-3180-2D3E24BF5DD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C84759-5550-DFA3-0A15-2E8D70C5516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66090DD-3840-89D9-031E-1CBF764625AE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DA27AB34-84C5-2D07-0375-9BA85332E93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955AD0-654E-F5DF-A7D9-FB67589C0F14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21F879-07D1-E7EB-0565-DBAE30E1D3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173807-DC88-DF5D-6BA1-CBBFCAE490F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F654EF-4571-0DFB-85B8-1CC458633BB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583A8-4AB4-30E6-F6D2-B4204B4F0A11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26E9EF-C618-C1DD-5A99-7FC3C1A9E57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22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blipFill>
                <a:blip r:embed="rId25"/>
                <a:stretch>
                  <a:fillRect r="-1515" b="-151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/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blipFill>
                <a:blip r:embed="rId2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FC293B-D1E7-23A1-D76F-895B86BE93E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9FE7-321E-5124-013B-40B829A9D93A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EAD1DA-2ED6-DC7A-74EA-07FC82F069F3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A8948-0E24-3703-29FC-819D242095A3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9CB49-6DA6-8AF4-0DCB-EDC220C7D0BD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686D2-595A-DC32-EE5D-38D006FC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21322E3-1B7B-85A0-FC8A-A8BF043E2046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EA4B25-4640-0AC1-E946-CF43E47FC68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8CD06-03DA-EA08-4AC3-1A68BA5F3B6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BA4A5-5876-7F54-B55B-46528819739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5468F-DCE5-D66C-4026-8EF410DF3E79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63E5E7-76DC-BA4A-7D7E-90229EFCCD2A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26D654-F750-2841-8F44-9C3BB90BE46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E1DFC24-A67A-7DC1-C604-D0F65BDDBC73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459F8112-41D4-2260-9F63-894B443B418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A807C5-7795-683D-0E07-964D3DC3B11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681619-62DD-040B-45B7-0EF67B5E80F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9BC24A-2674-C4EF-5FFD-86A08EA09C7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4EA6C-FB5D-B37C-5A86-CC3776ABAC8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37F1CD-8CD6-D1E0-1AFD-DD9F1DFDC237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7120A35-A5EB-2F2C-4A25-F860FB102F0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33562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.9</m:t>
                              </m:r>
                            </m:e>
                          </m:d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3356200" cy="477054"/>
              </a:xfrm>
              <a:prstGeom prst="rect">
                <a:avLst/>
              </a:prstGeom>
              <a:blipFill>
                <a:blip r:embed="rId2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/>
              <p:nvPr/>
            </p:nvSpPr>
            <p:spPr>
              <a:xfrm>
                <a:off x="3364706" y="5563238"/>
                <a:ext cx="57792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0×−0.5</m:t>
                          </m:r>
                        </m:e>
                      </m:d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+0.00=0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706" y="5563238"/>
                <a:ext cx="5779293" cy="477054"/>
              </a:xfrm>
              <a:prstGeom prst="rect">
                <a:avLst/>
              </a:prstGeom>
              <a:blipFill>
                <a:blip r:embed="rId26"/>
                <a:stretch>
                  <a:fillRect r="-211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C611BB-992A-FFE5-67E2-7D1DE38AE38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53E35-E3A5-2F8D-C0F6-F521D1D69451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57E502-C880-1EA6-686C-8F9E3B9D91C9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864A6-1461-2E9F-4A6D-9754E5F6716D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CCAB5-E85D-D7B8-475D-FE331727691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63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2F75-BFFF-52B2-370E-DE3848D1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0424F7E-4AC8-9F88-AD5E-89C11A2E1F7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312AF-516B-4CB4-DE53-F5004631E4D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28EAF7-EBD6-1D16-224F-E3CC7543B0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C5A925-2882-35B8-E200-7347C2BAEEF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F4CFCC-9EFA-DF78-4D07-D73DCD7EE82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BC52C3-82BB-2CCE-59D3-B09E86C7B41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7EFC624-6CC7-1438-C620-C08DB5BB1BB8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FA14F26-5EC0-2A3F-D6BB-F6458D332F1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BA94C9B-16B4-4063-7C4A-703DD909D64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E6570E-BF9B-5B75-C82B-2A1391F2E5F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1D4263-EAD9-C061-A777-304B48DC43C9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3489F1-D552-8DC0-681C-FDBFF2E2C21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A69E79-B24B-2825-E44B-25394E76635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6F79A2-767D-1376-2F82-8147001AE04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3069456-3839-E1EC-182E-9F4FF6EC681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/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blipFill>
                <a:blip r:embed="rId26"/>
                <a:stretch>
                  <a:fillRect t="-5128" b="-102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/>
              <p:nvPr/>
            </p:nvSpPr>
            <p:spPr>
              <a:xfrm>
                <a:off x="4875181" y="6219143"/>
                <a:ext cx="4391931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.9×1.1+0.0=.99=1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1" y="6219143"/>
                <a:ext cx="4391931" cy="477054"/>
              </a:xfrm>
              <a:prstGeom prst="rect">
                <a:avLst/>
              </a:prstGeom>
              <a:blipFill>
                <a:blip r:embed="rId27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8DE61D-49A9-9728-0ACB-8255D1652373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CBBB9-0CC9-4FF2-8D92-8A16A547F0F4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97A903-F36C-6FB5-E6FF-B4DA143310DA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15928-1C1C-CC89-69A5-0EC136F0D01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7483-4EFA-07A3-B3FB-C0009F8C83DA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18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740B-FDC6-88B7-FFE8-185CD111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235C962-D13A-BA97-C929-46A78A581FF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5EC2EF-48DC-B839-F46C-DFD0B5F231C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93706-46D2-F80E-0163-F4EDD2C3FC0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7C061-5723-9CAE-B585-282C54B1F33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820170-174F-1029-5DB9-0DC3E67201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DFA14D-FC45-813C-1106-8582C6CF78E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1AC0A1-D7E7-E434-DB78-79F502F7953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3D8BF23-2BA9-2D36-98C8-386DE74A6B9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926E2BC-269C-5E18-3B50-1C667A9F689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D5EE8A-D098-9E9D-A9E9-3F13B75F925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6877C4-BB72-5770-D230-B2108D420D4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4FF5A1-8990-4653-E704-2A2FCDD757F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A3FA4C-82DD-6938-DA69-472F915D068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E40EF9-5C87-E673-A093-C886CFEE770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7406DF1-49F3-D484-BED4-22E21D7872EF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CE2AC8A-CCD3-CC36-FD94-2511D07777D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0AED-CA07-AE89-0955-01F8D44F607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4361B5-3D64-E890-ACC8-C55B7A1F8187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8E28C-9F0F-EFBA-08BF-B6372D0F256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FA1C4-E76D-51F8-0276-0E2337CEF16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6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E8DFD18-9279-9F61-A231-43A7B036E3FC}"/>
              </a:ext>
            </a:extLst>
          </p:cNvPr>
          <p:cNvSpPr txBox="1"/>
          <p:nvPr/>
        </p:nvSpPr>
        <p:spPr>
          <a:xfrm>
            <a:off x="985838" y="5906140"/>
            <a:ext cx="7829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That gives us predicted value for tomorrow’s stock price,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190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E113-BCD5-A55E-5DB5-0AE424A6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1C6-6CDA-A85B-286E-D7204A41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DD86-0429-D334-350C-E43A4CA5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Sequential Relationship</a:t>
            </a:r>
          </a:p>
          <a:p>
            <a:pPr marL="0" indent="0">
              <a:buNone/>
            </a:pPr>
            <a:r>
              <a:rPr lang="en-PH" dirty="0"/>
              <a:t>Elements in a sequential data are typically collected or observed in a specific order over time.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Time series data such as stock price records values at different points in time.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960711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29744-CC01-F8D9-0EFD-4567E412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5BA16F-9F1A-FAA0-1978-672646880F14}"/>
              </a:ext>
            </a:extLst>
          </p:cNvPr>
          <p:cNvSpPr txBox="1"/>
          <p:nvPr/>
        </p:nvSpPr>
        <p:spPr>
          <a:xfrm>
            <a:off x="3000782" y="5470637"/>
            <a:ext cx="68346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see that                           is consistent with the original observation for tomorrow’s stock price which is also </a:t>
            </a:r>
            <a:r>
              <a:rPr lang="en-US" sz="2500" b="1" dirty="0"/>
              <a:t>1.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22F203-1CA6-78D9-C822-1194CC915DD8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3736D3-B96E-E84F-3CA2-2D868909C799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B4016DB4-430D-4107-83AA-EE47B56DE8D4}"/>
                  </a:ext>
                </a:extLst>
              </p:cNvPr>
              <p:cNvGraphicFramePr/>
              <p:nvPr/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277F9-4ACB-BA87-597F-8DF24E47319B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904FB-C301-D054-7C07-1EB2521E2E39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768AD-1EF3-8593-E143-23C8061FEEE8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236F1D-45EA-E31B-A28B-749E62D84A52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EDAFA6-33BB-59FF-5DCD-503E3F4D70ED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45C6-BB85-350D-A3D3-5A386249E980}"/>
                  </a:ext>
                </a:extLst>
              </p:cNvPr>
              <p:cNvSpPr txBox="1"/>
              <p:nvPr/>
            </p:nvSpPr>
            <p:spPr>
              <a:xfrm>
                <a:off x="5404241" y="5442173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45C6-BB85-350D-A3D3-5A386249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241" y="5442173"/>
                <a:ext cx="1495966" cy="477054"/>
              </a:xfrm>
              <a:prstGeom prst="rect">
                <a:avLst/>
              </a:prstGeom>
              <a:blipFill>
                <a:blip r:embed="rId4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524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A65B-14C2-A8DB-EAB4-DF49C084C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09399C-D80E-2362-C7BD-D36FC0284EDB}"/>
              </a:ext>
            </a:extLst>
          </p:cNvPr>
          <p:cNvSpPr txBox="1"/>
          <p:nvPr/>
        </p:nvSpPr>
        <p:spPr>
          <a:xfrm>
            <a:off x="3000782" y="5470637"/>
            <a:ext cx="68346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we want to use </a:t>
            </a:r>
            <a:r>
              <a:rPr lang="en-US" sz="2500" b="1" dirty="0"/>
              <a:t>3 days of data </a:t>
            </a:r>
            <a:r>
              <a:rPr lang="en-US" sz="2500" dirty="0"/>
              <a:t>to make a prediction about tomorrow’s price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D41AB-E41B-35DB-7414-D9E714E7B988}"/>
              </a:ext>
            </a:extLst>
          </p:cNvPr>
          <p:cNvGrpSpPr/>
          <p:nvPr/>
        </p:nvGrpSpPr>
        <p:grpSpPr>
          <a:xfrm>
            <a:off x="1397563" y="1148836"/>
            <a:ext cx="8660344" cy="4293831"/>
            <a:chOff x="3023105" y="1400136"/>
            <a:chExt cx="6502359" cy="4562682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128A315-DCE3-D8FF-6E5D-CC1F9DC8164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4274021"/>
                </p:ext>
              </p:extLst>
            </p:nvPr>
          </p:nvGraphicFramePr>
          <p:xfrm>
            <a:off x="3900180" y="1400136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1087B8-DE6E-FAB3-C46F-28676DAE65B0}"/>
                </a:ext>
              </a:extLst>
            </p:cNvPr>
            <p:cNvSpPr txBox="1"/>
            <p:nvPr/>
          </p:nvSpPr>
          <p:spPr>
            <a:xfrm>
              <a:off x="3023105" y="3086306"/>
              <a:ext cx="714797" cy="425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3D453-6645-649C-94B0-6C3EC5A1C602}"/>
                </a:ext>
              </a:extLst>
            </p:cNvPr>
            <p:cNvSpPr txBox="1"/>
            <p:nvPr/>
          </p:nvSpPr>
          <p:spPr>
            <a:xfrm>
              <a:off x="6507945" y="5537656"/>
              <a:ext cx="569398" cy="425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Day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6AD39F-2D31-C63C-ECF0-2ADED4DD3FBC}"/>
              </a:ext>
            </a:extLst>
          </p:cNvPr>
          <p:cNvSpPr txBox="1"/>
          <p:nvPr/>
        </p:nvSpPr>
        <p:spPr>
          <a:xfrm>
            <a:off x="7189650" y="4632505"/>
            <a:ext cx="661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FF2F-B756-3C48-59B1-6EB773953535}"/>
              </a:ext>
            </a:extLst>
          </p:cNvPr>
          <p:cNvSpPr txBox="1"/>
          <p:nvPr/>
        </p:nvSpPr>
        <p:spPr>
          <a:xfrm>
            <a:off x="9115182" y="4649213"/>
            <a:ext cx="1031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Tomorrow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D9C96-4FA4-0310-FC1E-C1A104C8D1EC}"/>
              </a:ext>
            </a:extLst>
          </p:cNvPr>
          <p:cNvSpPr txBox="1"/>
          <p:nvPr/>
        </p:nvSpPr>
        <p:spPr>
          <a:xfrm>
            <a:off x="4776131" y="4660475"/>
            <a:ext cx="1031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B6B57-B43C-AB28-0F9D-5FF066D572F0}"/>
              </a:ext>
            </a:extLst>
          </p:cNvPr>
          <p:cNvSpPr txBox="1"/>
          <p:nvPr/>
        </p:nvSpPr>
        <p:spPr>
          <a:xfrm>
            <a:off x="2476562" y="4632505"/>
            <a:ext cx="19097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Day before yesterday</a:t>
            </a:r>
          </a:p>
        </p:txBody>
      </p:sp>
    </p:spTree>
    <p:extLst>
      <p:ext uri="{BB962C8B-B14F-4D97-AF65-F5344CB8AC3E}">
        <p14:creationId xmlns:p14="http://schemas.microsoft.com/office/powerpoint/2010/main" val="470238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61542-6B41-5CDB-976D-317219813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A9EA79-A4F6-D26B-F795-4CAE045D669F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22D744-5F4F-E3D5-94E2-2FCE2AB07FFA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16627D-18ED-91D8-B340-C9D25E7786F4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0527D-C9E8-A05B-C25E-E0A9E8D2AF4D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D2067A-DC96-BF79-5F9B-F3E555F9A47C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0C294-DCDE-75E5-7784-AAE288FD9C8E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0C294-DCDE-75E5-7784-AAE288FD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76900E-4445-79BD-D55E-15504D7201B6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76900E-4445-79BD-D55E-15504D720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523598-CEFD-3F53-E8E2-587713DAE98D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523598-CEFD-3F53-E8E2-587713DAE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B43EC6-EA44-E012-0269-980455BD8948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C65BE3-49A3-1DC9-2D42-76B7B5C0ECCD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C65BE3-49A3-1DC9-2D42-76B7B5C0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0451F-784A-73AD-4B15-2214DA5262D4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0451F-784A-73AD-4B15-2214DA526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33BDB0-B97E-7648-144F-20536D6AB33A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3346-B8BE-A474-6D18-BE9C998BCB25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3346-B8BE-A474-6D18-BE9C998BC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5B3E8CD-9A18-1851-D3EE-559ECC4D17B0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E919C1F-5BAB-37FC-8798-C2FF0939497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CB9668-0805-DA52-A232-D34A21B1B16B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CB9668-0805-DA52-A232-D34A21B1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B4A82-2AC1-A219-FDB7-417C46E049E6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B4A82-2AC1-A219-FDB7-417C46E0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88BDC-6111-BC52-B8E1-B06DA035690D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88BDC-6111-BC52-B8E1-B06DA035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219719-8585-1078-5C72-04AD0429AC3F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219719-8585-1078-5C72-04AD0429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456C5C-6351-4D33-8BB1-EE77539FC15B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456C5C-6351-4D33-8BB1-EE77539F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215BCB3F-E36E-5799-AA46-AD6DC257D4D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FB60B8-72A3-1794-C874-3086C400D5C6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655A3E-2139-3670-382B-3025ED8996BB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1CA91C-35F3-5293-8AF9-013BFC4A7480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2AF7-AE60-13F4-D27E-2A87F8B7201B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03BB34-3077-81C1-D2D4-F1902EAD9F0D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03BB34-3077-81C1-D2D4-F1902EAD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EF36CC-6BF2-3102-0262-4C9F4E76F32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EF36CC-6BF2-3102-0262-4C9F4E76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86CBF0-EAD6-0AAA-9361-8E5EC4B8EA40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1531CE-06A6-86AE-9CB8-7AC82A4AAAAE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1531CE-06A6-86AE-9CB8-7AC82A4A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C37D992-8497-25B0-2BC6-F568F11E13FF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C37D992-8497-25B0-2BC6-F568F11E1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9794F6D-0B07-DE2B-6D00-B5B1E1A6CBE9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88DC1-0EA3-68AD-B6EC-FA0E06CCFE90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88DC1-0EA3-68AD-B6EC-FA0E06CC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10AC052-BFB5-C83E-3C21-0C11FC2750E2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FF77-6F29-3159-5242-E77EBF4FBC9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FF77-6F29-3159-5242-E77EBF4F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B149F-98AC-39C1-548B-FC07E525FF0F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B149F-98AC-39C1-548B-FC07E525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155E31-6230-CDFB-A450-FBF1B203389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155E31-6230-CDFB-A450-FBF1B203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346E6D-F3C1-5452-769A-CFC8BF696C57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346E6D-F3C1-5452-769A-CFC8BF696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BFD9CB3-ADA2-28FF-7F96-CA017ED3FB10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B3D52-36E6-37CC-691A-54A881AA258A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3637C-9A91-2ADB-F49B-6400BA884ACB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Then we just need to unroll the RNN </a:t>
            </a:r>
            <a:r>
              <a:rPr lang="en-US" sz="2500" b="1" dirty="0"/>
              <a:t>until we have an input for each day of data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06D00E4-B91F-7A48-9A5D-69DD35C8D3DD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130427-18D2-3C91-4609-E247536BB8C3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01F0AA-B3C7-909E-31DE-A721D9B81EE9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581F7A6-7EDC-73ED-009B-4494DFF775AA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21F5F0-19DF-4976-E263-E4F6FCE4ABE3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1E2CE-B802-2AFC-0746-2B8ACB852A94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1E2CE-B802-2AFC-0746-2B8ACB852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767EA8-EF31-8223-5FCA-9528FB85533D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767EA8-EF31-8223-5FCA-9528FB85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A90393-1DB9-25B1-E7E5-3273AFF92891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A90393-1DB9-25B1-E7E5-3273AFF92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5A7979F-6AAA-444E-9BE9-EAFE68E6C9CE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22CBDC-835B-CC9B-9E9A-9A3E11A1FDE2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22CBDC-835B-CC9B-9E9A-9A3E11A1F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E904E05-529C-AFCB-1CDF-1D1E5846F077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E904E05-529C-AFCB-1CDF-1D1E5846F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C9244C-A875-7112-216B-442941FD9908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E11D7B1-AC62-0D8A-AE07-21C06A3A35ED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E11D7B1-AC62-0D8A-AE07-21C06A3A3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0908D15-45F6-4EE9-B19C-35078BF0C808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24FBE10-056E-2EE5-9FEC-E11CBEA16906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1049C28-BA58-F12E-0974-EB1DD78EA756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1049C28-BA58-F12E-0974-EB1DD78E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1FF743-339D-6E27-A855-B3F5486502E9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1FF743-339D-6E27-A855-B3F54865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E031194-45F5-4099-FC4F-670F916360F5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E031194-45F5-4099-FC4F-670F9163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6882B03-572F-3228-A8EA-E0C9B9CCB46C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Day Before Yesterday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567861-C0C6-DCEC-A2B3-F5AF0F19F945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1A584E-0E3D-F5A7-EE2B-096C33CD6FFD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1A584E-0E3D-F5A7-EE2B-096C33CD6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212DB3-2A3C-6042-7AC7-E83A4711EB2C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212DB3-2A3C-6042-7AC7-E83A4711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BE73A713-AC65-44B1-BF86-C18BA11C918B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B815CD-6144-4DB7-35D0-ABF7557DD0CC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3007F-19C0-4D0F-A0BD-0F34DB2E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A40B6A-B105-9389-B898-FF748EED3196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B50CDC-4B78-B97C-C036-55AF2AAA4990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C0C578-B205-AF3A-03AE-406C2F54EFDE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6AB0C1-D3DE-B26D-17AF-1938B6A7F7F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932ED5-BC3E-D820-E0F8-61B8D435013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A606F-2188-ECA2-AABC-C4EC1ABCA73E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A606F-2188-ECA2-AABC-C4EC1AB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88236-5E49-06B9-D0C2-C58B05D61CC3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88236-5E49-06B9-D0C2-C58B05D6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B0855FB-BBA0-88D3-D456-F2499B04BD8C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B0855FB-BBA0-88D3-D456-F2499B04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AC402F-74B6-9B76-505C-C81226C669B9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EC88-BE2D-1091-F0C8-C79EA7856076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EC88-BE2D-1091-F0C8-C79EA785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23CE5A-F509-6A0A-09F5-CEBB6E7ECE99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23CE5A-F509-6A0A-09F5-CEBB6E7EC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F993A3-F65B-7EFA-DCB6-8BC90C29258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0206DB-F089-447C-C843-E441DD2DCF9B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0206DB-F089-447C-C843-E441DD2DC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356FD9D-6495-504E-B0F3-59A2BBA2B27C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DBCEE00-C245-96CA-8110-89642D67691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C93714-CE3B-BDDD-EAD3-C207F236AB6C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C93714-CE3B-BDDD-EAD3-C207F236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7AB9-DF4D-B528-A7E4-A0EF60F7EB7E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7AB9-DF4D-B528-A7E4-A0EF60F7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E330B0-2221-64D5-B3F8-0763AF91A8A1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E330B0-2221-64D5-B3F8-0763AF91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AD7E7E-736C-7C79-937D-68BE83672D53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AD7E7E-736C-7C79-937D-68BE83672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6F9B8A-8F64-B50C-962E-B701540E8403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6F9B8A-8F64-B50C-962E-B701540E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16EDAB7C-F9AE-78FA-F9CD-0A67AC365540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492D65-04E5-E34E-CEDA-5E93A36E9F2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975C65-641D-08A9-59A6-193916299EF5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9E60A5-9C67-4A41-EF77-AE167C739893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6DC5DD-6D2F-C7F4-F080-E4A9263D7216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D4E025-B62E-D239-8CEE-0994FE78E5C2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D4E025-B62E-D239-8CEE-0994FE78E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EBACB8-BB9C-40AC-8C5F-FB8CD96B962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EBACB8-BB9C-40AC-8C5F-FB8CD96B9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8C2AC9-1C63-10A8-5AE5-8E2565BCBCFE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911B65-C397-2070-A593-A61155AF9FA3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911B65-C397-2070-A593-A61155AF9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763FD1C-16F3-25A9-0470-11AF26130AC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763FD1C-16F3-25A9-0470-11AF26130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464B0A-0EC8-2672-15F7-28092E036BEF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E0ED9B-B1A1-CB20-F937-027243FB415A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E0ED9B-B1A1-CB20-F937-027243FB4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C5C82BB-4272-3B56-92AC-1439B69A441F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F85D4-86D1-97A3-BB82-D9A09EBB721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F85D4-86D1-97A3-BB82-D9A09EBB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DD2981-DE4D-19DF-E71F-D80F824ED59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DD2981-DE4D-19DF-E71F-D80F824E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DA26EE-677B-0B66-56C3-573CFD96F14F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DA26EE-677B-0B66-56C3-573CFD96F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083395B-39DB-2FD0-960E-5938A6FA708F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083395B-39DB-2FD0-960E-5938A6FA7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8D21144-EEF9-AEAC-85E8-86020885FFB9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637C5-3CA3-1930-3608-E15923C90B6A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55D68-A868-9081-EB29-2144C61E9FD5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Regardless of how many times we unroll the RNN, </a:t>
            </a:r>
            <a:r>
              <a:rPr lang="en-US" sz="2500" b="1" dirty="0"/>
              <a:t>the weights and biases are shared across every input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FC921D2-0D8F-0AA4-A638-7B17F77A95CA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EFDB0D3-D9DA-F57B-BFAC-906BC86EC784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A5CD7B3-5A3F-CEA5-9B5F-B544FFB2807C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E237D0-5B6D-BE22-58E1-D774ECDEE8EA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C100F0-EE0E-DD00-7CDD-C6CC2BC5A9E8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CB0D02-6A0B-1F6A-9D5C-79A4FCA25F94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CB0D02-6A0B-1F6A-9D5C-79A4FCA2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C0B82-9672-CD21-4BDA-87AFC667E1B8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C0B82-9672-CD21-4BDA-87AFC667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2CC3495-264C-892F-B85D-7F4855E71F05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2CC3495-264C-892F-B85D-7F4855E7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800AD0C-2A19-7E05-5EDA-CF206BFCF0D4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DC303D-024E-B9AE-CB2E-3F9EC92FAE01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DC303D-024E-B9AE-CB2E-3F9EC92FA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2224D-31A1-D2BC-99D0-E051D14F79FD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2224D-31A1-D2BC-99D0-E051D14F7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409777-DA9D-A0D1-381B-E1B0CA8134C3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5CEADD-C4A5-1B33-C831-2E96EEEBBE3D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5CEADD-C4A5-1B33-C831-2E96EEEB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1A082B5-AA89-4C57-A94C-368D8B2F4824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39ED68F-1803-EF4B-ED58-74AB184817AD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8738D4A-ECBA-CB28-8302-E461F33FD600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8738D4A-ECBA-CB28-8302-E461F33F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8C66F2-998F-4A22-18FF-88D3D397482F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8C66F2-998F-4A22-18FF-88D3D397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411358-D75D-CAFB-B99C-883481F26363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411358-D75D-CAFB-B99C-883481F26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9CD2054-F5B8-E69B-31B8-DB5FA7D3795F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Day Before 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45AE39-F49F-143A-33CC-57CFCB2A231C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D7FF34E-D945-8B9C-A940-FD809B3FA66C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D7FF34E-D945-8B9C-A940-FD809B3FA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FC28F8-137F-64C4-DF90-DD387A8F0633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FC28F8-137F-64C4-DF90-DD387A8F0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2F112D2-0934-E04A-AD96-56B592FF6C84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7FBD47-313B-36FC-407B-771D3DAE45FF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AB2B-3533-B2A2-1726-04109D00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35F81-1B4C-B4C8-56B1-AD6EF35A0ED4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CB70F7-D799-40E7-B64C-CA0A650C4DC7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D92D65-68BC-F897-3772-40C816AC6C30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031AD9-DFEB-71FA-0C9B-6EA985571FA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D7190-F4EE-6A55-229C-605BE0F8A79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AF97E-2EC6-6C73-5AC4-A4545439EF81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AF97E-2EC6-6C73-5AC4-A4545439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4519-CC27-191E-535A-6D2D1DECE056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4519-CC27-191E-535A-6D2D1DEC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B52993-D895-7F28-2852-BE15944213B7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B52993-D895-7F28-2852-BE1594421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78252F-044F-B342-6B11-F6EB8565024F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99BF1F-AF6C-1294-2328-281184582FE9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99BF1F-AF6C-1294-2328-28118458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B21975-E796-BCB8-C9AE-32951855A2E4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B21975-E796-BCB8-C9AE-32951855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8AC73B-BCDF-AA3D-8E68-7B652863045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08FB-F064-CDF6-99C7-51141C5DA887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08FB-F064-CDF6-99C7-51141C5D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41C190F-E614-0342-22E3-A963236D35CF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655FEAB-8B64-F951-A91B-7EB5B9F968D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5CD522-B86C-B7FB-51A2-E4AE86913C3D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5CD522-B86C-B7FB-51A2-E4AE8691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75659-21FB-8007-4B0F-7B55812F7FB1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75659-21FB-8007-4B0F-7B55812F7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3DEB4-2466-CFA4-FD3B-E7A5158C9D64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3DEB4-2466-CFA4-FD3B-E7A5158C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AEAE2-740A-D34F-4FB1-A65A4D009E45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AEAE2-740A-D34F-4FB1-A65A4D00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69EE2-0A05-11F6-55ED-A2A87FDC048E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69EE2-0A05-11F6-55ED-A2A87FDC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47ACA296-E5E0-536C-17FF-29A5A971ACE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D29BC1-14F2-8A8F-C834-0B7052625D62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C2AC47-25FE-C669-1FC0-93F96B3510AD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F83BC2-FC39-CFC8-64D2-CA90014D0C2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4ECEE8-A6AD-14F4-969B-63CA04CE145E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3A47A9-6DB2-F17A-EB4A-E8E128517F2F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3A47A9-6DB2-F17A-EB4A-E8E12851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E296BE-63A4-4F88-3887-B4A9A41440D9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E296BE-63A4-4F88-3887-B4A9A414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A4742E-DDC7-CF81-5E51-F8505DB58C8A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CA169-C844-2FED-BFB9-4718919533B9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CA169-C844-2FED-BFB9-47189195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B366A4-D592-6532-74AC-9F3F24E1EF63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B366A4-D592-6532-74AC-9F3F24E1E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D4E185-DE91-2A46-FCB7-C6F75D50A1DC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7A1F19-0C2A-04B5-ABCF-7A0F170C8A60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7A1F19-0C2A-04B5-ABCF-7A0F170C8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95CF447-040D-7AA0-2C86-576302A8E24B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B5AB6D-C8E8-5EF7-63A8-FE4ED033526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B5AB6D-C8E8-5EF7-63A8-FE4ED033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04C9AF-9539-7EB1-34A6-D095C8C8EEEE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04C9AF-9539-7EB1-34A6-D095C8C8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F9A299-A52F-7059-0A4C-EC3FAF70F487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F9A299-A52F-7059-0A4C-EC3FAF70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CAAFCDA-8754-A394-62FF-92BAEDF0C37B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CAAFCDA-8754-A394-62FF-92BAEDF0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FD12561-B2B9-7F0E-6FC4-8F6C26AAEE65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C714E-AF6F-82B6-4032-CA74BC319055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5EF40D-54DC-515B-8C6F-E91BC532A24D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 matter how many times we unroll the RNN, </a:t>
            </a:r>
            <a:r>
              <a:rPr lang="en-US" sz="2500" b="1" dirty="0"/>
              <a:t>we never increase the weights and biases that we have to train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18CFEF8-8AFE-B68D-B60D-CC469098EEE7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BF13DC4-3FA3-103D-5F60-AED47B349064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56E9A9-C81F-D745-1BB6-DE8EAAFC3993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25AA63-8032-E88A-142E-CD2ED8959E7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EB4FD62-8EDC-FC5E-06FF-BF4ED930E5CC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7A215D-0F7D-4965-D26F-060C22BD5A85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7A215D-0F7D-4965-D26F-060C22BD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A1A4A9-2A54-E1AA-0157-85831128F5A4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A1A4A9-2A54-E1AA-0157-85831128F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B2BFC8-2DAC-A635-D390-965B7060A187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B2BFC8-2DAC-A635-D390-965B7060A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5C382B2-7ED4-8C90-A39E-12D38473D981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099609-98F9-0A28-8BB6-8C34B7AA205B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099609-98F9-0A28-8BB6-8C34B7AA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85F706-4C5E-B8C0-6864-FB1D06C88233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85F706-4C5E-B8C0-6864-FB1D06C88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B9A1A9-BFE8-BE0E-4DF7-071A8E6D0F80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E8BDCC-4240-E875-9434-3BF2590F5E01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E8BDCC-4240-E875-9434-3BF2590F5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55C111AB-C839-FE30-9F8D-F53E6F8A7857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0CF50D34-C6FC-6557-E618-6657E0FAFB35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57F873-1EE1-C81E-364A-6B0F8043662B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57F873-1EE1-C81E-364A-6B0F8043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26FC83-28E2-9F1D-8022-01B29BC39579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26FC83-28E2-9F1D-8022-01B29BC3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D81D912-6FD1-098D-45D6-1202AF7E31A5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D81D912-6FD1-098D-45D6-1202AF7E3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BE77BBB-5117-8AEF-8BC0-E36F9E179B6C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Day Before 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6D38C4-E713-C43F-29E0-18A512AAF112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BB4EE29-89BC-86C1-D4D0-8DD7783AB188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BB4EE29-89BC-86C1-D4D0-8DD7783A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EE9A9E9-2125-CFBA-4090-45F09AE7845E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EE9A9E9-2125-CFBA-4090-45F09AE7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F40BA972-5DB4-48F1-68C5-832EE834B1A6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BE7315C-2E91-0067-D916-1B4DAC3CE41B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9366-74AC-B3F0-DD9A-F2E05F6B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0D03BDE-CEE6-D1EE-D1F1-FAADB3779EBA}"/>
              </a:ext>
            </a:extLst>
          </p:cNvPr>
          <p:cNvSpPr txBox="1"/>
          <p:nvPr/>
        </p:nvSpPr>
        <p:spPr>
          <a:xfrm>
            <a:off x="662385" y="2825560"/>
            <a:ext cx="34698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Now, let us now talk about why RNNs are not used very often.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A3B383-0FFB-2543-972C-5AED8D322E7A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0253F9-71B2-419D-8DBE-1DD4C0AEA2FE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515C437-26E3-DC4C-1670-318E5EDEE8DE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40B889-C760-6EB8-D391-0AC1EF5A3A4C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58E953-296A-3FF7-BFD1-889E2F5DCB71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11AEC51-1962-30BF-2EAA-6A510B673A53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11AEC51-1962-30BF-2EAA-6A510B673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AD6565E-EE3F-380A-6EDC-A71BA099317F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D433C0-0385-15F4-F50C-F2C13B7E70F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D433C0-0385-15F4-F50C-F2C13B7E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7CCC4D-A6CF-14D5-8B84-4EE8B7692E94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89B3F-6CAD-CE17-4307-A05346DA67DD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89B3F-6CAD-CE17-4307-A05346DA6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A668654-FAC5-1EF0-92DD-055121424C28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0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5" grpId="0" animBg="1"/>
      <p:bldP spid="78" grpId="0" animBg="1"/>
      <p:bldP spid="80" grpId="0"/>
      <p:bldP spid="8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2929-8044-319C-FFFC-FAD8AD61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8F333AF-1A26-4857-2296-FA98C35555D7}"/>
              </a:ext>
            </a:extLst>
          </p:cNvPr>
          <p:cNvSpPr txBox="1"/>
          <p:nvPr/>
        </p:nvSpPr>
        <p:spPr>
          <a:xfrm>
            <a:off x="662385" y="2825560"/>
            <a:ext cx="3469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One big problem is that the more we </a:t>
            </a:r>
            <a:r>
              <a:rPr lang="en-US" sz="2500" b="1" dirty="0"/>
              <a:t>unroll</a:t>
            </a:r>
            <a:r>
              <a:rPr lang="en-US" sz="2500" dirty="0"/>
              <a:t> a RNN, </a:t>
            </a:r>
            <a:r>
              <a:rPr lang="en-US" sz="2500" b="1" dirty="0"/>
              <a:t>the harder it is to train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C95C990-95F7-5A84-9B12-D3469F459F09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5E3F80-B126-7E66-3802-640E0987876D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B0D39BE-BE3E-8C59-C791-A86111C2EADF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4BB3127-FB02-9CD0-7503-C28360E04E1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6A7289A-EA5B-8B85-5E14-155E6C4A0920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8B1B209-0581-50E8-3883-80E7296E6D94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8B1B209-0581-50E8-3883-80E7296E6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E9959DB-FD2D-7122-B037-D2728F670C4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52691-F069-BC74-4091-2B12B01C67EE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52691-F069-BC74-4091-2B12B01C6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F66792-2E06-0F14-7F23-9B6184394A79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C929DD-12D8-04E4-F497-A8C7A67E2EF0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C929DD-12D8-04E4-F497-A8C7A67E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34F174C-3DDE-D28A-C70D-61F20B375401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A167B46F-D1EF-D27D-32B9-129411B98FE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28B37A4-91F9-D23A-5DE9-82E9B5EDAC8C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C05930-A6CD-E3F7-DA2C-023ECE6D2769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8EB514-90E0-30C6-3E48-9926424AF067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01D5FA-431B-305F-3983-FFDC3263AF44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11C370-7F08-D6BF-D92C-94AFFBCFCA10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375A01-FEB0-8C6B-1646-ADB13780969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375A01-FEB0-8C6B-1646-ADB1378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7EBE9F-E4F8-2990-6EC8-4CFFC5F3232E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18C7F6-514C-732D-F9EF-F03F828362EC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18C7F6-514C-732D-F9EF-F03F82836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72705F-FE7A-0308-5F07-B46C6CB3D8B6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B613FD-0847-1D9A-05A3-182ECECDF027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B613FD-0847-1D9A-05A3-182ECECDF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6ED0E5FB-A254-67AB-3CAE-69C16AD44E61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B609E7-4D0F-EA1E-7609-024E7705B955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CFF6B3F-1F44-21D8-ECAD-149182717D14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451A8D6-D82F-E246-041B-D74A3E8FCD69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D52F8C-00AA-FA66-5530-E3612D25B670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E75183-36A7-CA01-A7C1-F83D65154882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053EA0A-E38F-0578-8502-4AFA22B43083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053EA0A-E38F-0578-8502-4AFA22B43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04E9CAF-66DD-C298-C1DD-014FD2F64C4A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5EF626B-D45F-C2C1-A62A-5D7F338C0FB1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5EF626B-D45F-C2C1-A62A-5D7F338C0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31F6B-7E19-D7E8-0A13-4DEDB8C839B9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4B74CB6-8FB5-0951-A5A2-AAF89C9C085F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4B74CB6-8FB5-0951-A5A2-AAF89C9C0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2EDF049-B884-5DB9-A143-59F010D80046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CFE7A741-1B03-96E2-4754-1307E905D726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19866D2-6760-ABA7-AC65-69E05874878E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2BD0F2-7593-6C4F-D297-994731EA3C59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AFD2646-69E4-694F-116D-9835AEE7560B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26E8CE4-4BF1-179B-A0E2-04E219F39BC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2DC89F6-004C-FA68-9766-48C5780EF075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534DD7B-6BD5-ECC5-AD4B-2FA1701C4986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534DD7B-6BD5-ECC5-AD4B-2FA1701C4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F12B34-AF20-20A8-3257-E10FB280DE9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6412EE1-F77B-0B32-785F-EF8CE8EDB468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6412EE1-F77B-0B32-785F-EF8CE8ED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3A2482-7BE5-E69B-315A-053763849B38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3FFFAE-A973-9955-1C37-B1690B1AB041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3FFFAE-A973-9955-1C37-B1690B1AB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049079D-50B8-30E1-A0BC-944119CFFADD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C4A7DCE-9DC9-79E1-F479-FC96BFB56499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5" grpId="0" animBg="1"/>
      <p:bldP spid="78" grpId="0" animBg="1"/>
      <p:bldP spid="80" grpId="0"/>
      <p:bldP spid="81" grpId="0"/>
      <p:bldP spid="40" grpId="0" animBg="1"/>
      <p:bldP spid="41" grpId="0" animBg="1"/>
      <p:bldP spid="42" grpId="0" animBg="1"/>
      <p:bldP spid="55" grpId="0" animBg="1"/>
      <p:bldP spid="57" grpId="0" animBg="1"/>
      <p:bldP spid="59" grpId="0"/>
      <p:bldP spid="60" grpId="0"/>
      <p:bldP spid="63" grpId="0" animBg="1"/>
      <p:bldP spid="64" grpId="0" animBg="1"/>
      <p:bldP spid="65" grpId="0" animBg="1"/>
      <p:bldP spid="86" grpId="0" animBg="1"/>
      <p:bldP spid="90" grpId="0" animBg="1"/>
      <p:bldP spid="96" grpId="0"/>
      <p:bldP spid="97" grpId="0"/>
      <p:bldP spid="101" grpId="0" animBg="1"/>
      <p:bldP spid="102" grpId="0" animBg="1"/>
      <p:bldP spid="103" grpId="0" animBg="1"/>
      <p:bldP spid="106" grpId="0" animBg="1"/>
      <p:bldP spid="108" grpId="0" animBg="1"/>
      <p:bldP spid="110" grpId="0"/>
      <p:bldP spid="1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5577-8BA9-DA53-4AAD-4D55B506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7F4FD2B-D714-DBD9-AC7F-EA6B9E3FE51E}"/>
              </a:ext>
            </a:extLst>
          </p:cNvPr>
          <p:cNvSpPr txBox="1"/>
          <p:nvPr/>
        </p:nvSpPr>
        <p:spPr>
          <a:xfrm>
            <a:off x="662385" y="2825560"/>
            <a:ext cx="3640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This problem is called the </a:t>
            </a:r>
            <a:r>
              <a:rPr lang="en-US" sz="2500" b="1" dirty="0"/>
              <a:t>vanishing/exploding gradient problem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8737983-7209-A632-E1D0-804F86B85A68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A37221E-8E89-B4D6-A397-3FF3C3D4432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CE20334-D579-CA3F-6EC2-86BA8D3A531A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5680578-6C48-D40E-0BDA-37900E5C93F2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EB351E-EB9E-84E2-E718-D06C66BCFFC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AC48C81-0DC3-56B2-E2DB-51A2B782FD2E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AC48C81-0DC3-56B2-E2DB-51A2B782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B46CB9-E614-FCC2-31E0-82577671128B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277B48D-0E48-243A-A284-2FBE7F03E30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277B48D-0E48-243A-A284-2FBE7F03E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9D9DA6-FFE5-CADF-71F3-2D8F28BB8F55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79E3CAD-100D-14FF-E164-BD687EB9C536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79E3CAD-100D-14FF-E164-BD687EB9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E8B0EA0-B672-7BAA-97EC-F3EFEC93AB4B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B9ADC5E5-FFF2-7D08-EE64-B5CEFFAB8153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2373A0-E991-E2F1-7527-09903C954D93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A34E3D-B4B7-6759-1F22-69CD97C74DBE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FC21ED-ADE1-A496-633A-BD13DF091019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E8FE4E-3BA4-B41B-81E0-F4AEC9CF92FD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990847-3A53-3CE3-A802-7F38891EB79C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2B15A-B6DE-1A50-B066-80E9E62E685D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2B15A-B6DE-1A50-B066-80E9E62E6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43612D-7C1A-997C-60F6-6BDF82FCB15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2C6D75-0EB5-8579-7F7B-2D81B5DCDC62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2C6D75-0EB5-8579-7F7B-2D81B5DCD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97358D-04F9-867F-FBDC-BE2C020C639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C2CD2E-3C51-8245-2600-34482A2B9833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C2CD2E-3C51-8245-2600-34482A2B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C0E3C15-BBAC-5C9B-A734-E5A00C947430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750A62-7A27-E6E9-7A62-34CCFFF6AC8E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00CB2E9-6C16-AE77-CE7D-CE7289467B9A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5E46EF-F2F5-0E0D-76F1-ADAC77FA3811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25471E-A6FB-2F74-DB6C-5EC3EC6CFBD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98AA26-33EE-16FB-BDD8-9EA76D32AAFA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93CF6E-9223-EF40-F19E-ECD13E254296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93CF6E-9223-EF40-F19E-ECD13E254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192D68-D5E1-AF5F-1CA6-6E4DD9FE6E1F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753F251-6D0B-3E57-4BAB-4E48387A05DA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753F251-6D0B-3E57-4BAB-4E48387A0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7552CA-B82F-8107-31F8-C2C9A4CE63DC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840E50-CA61-B759-C7F8-0B9B565B7B1A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840E50-CA61-B759-C7F8-0B9B565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3AA8D3F-230A-C758-3511-CFE65909366C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0A96C603-AAE9-E8F0-281E-C6209D4892A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E76CED9-77C6-7388-2DE8-C29DCCC44051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9179F12-FDBF-0221-B923-A6EDCC8B6146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83DAA7-33D7-2460-C20C-9AB682881D87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560234A-117B-8DCD-0944-240D1893D3C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1C21AE-0475-B3FB-2DB1-530E069A034C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08D9A2B-A2F4-DD52-384D-D71C0F227E58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08D9A2B-A2F4-DD52-384D-D71C0F22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966A9B2-26E4-1E13-2D33-104F2E11EA3C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9DEACA9-C580-11F0-7897-631BF190EE0F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9DEACA9-C580-11F0-7897-631BF190E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101C9A8-D8DA-1B0D-88DD-7FFD5C6977ED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5E1C83E-0551-D894-B234-6B5EEA2B6028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5E1C83E-0551-D894-B234-6B5EEA2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58A73651-98C6-9FAD-C703-EC7E21788D49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FC63CB9E-2658-C32F-30D8-25E86D7195D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86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57443-8192-6821-214A-9D36F0C5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353160D-690F-1D39-B20F-2DC25F091C1A}"/>
              </a:ext>
            </a:extLst>
          </p:cNvPr>
          <p:cNvSpPr txBox="1"/>
          <p:nvPr/>
        </p:nvSpPr>
        <p:spPr>
          <a:xfrm>
            <a:off x="662385" y="2825560"/>
            <a:ext cx="364045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vanishing/exploding gradient problem has to do with the </a:t>
            </a:r>
            <a:r>
              <a:rPr lang="en-US" sz="2500" b="1" dirty="0"/>
              <a:t>weight in the feedback loop each time we unroll the RNN.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063136-768D-33B3-CB02-6A37B15AFA2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C6C1E6-470C-F82F-E80D-9550015C8D49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241736-FCED-4239-4B96-6E101C4F921D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DCBD84-4025-1E6E-D01E-970C90629CB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43F50-A232-237C-B979-EBA6D3BD760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F5854C0-ECEC-800A-364B-B3D00DFE48AC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F5854C0-ECEC-800A-364B-B3D00DFE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887BF6F-75F9-06AA-9041-6A6FEB669820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6D40E2-4CDD-4901-2AB9-F0A46EE1E816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6D40E2-4CDD-4901-2AB9-F0A46EE1E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992F0C-A3B9-0054-7D76-B5134A0A32FD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458071-8C3D-1D11-C118-D2933EB6556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458071-8C3D-1D11-C118-D2933EB6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103B71E-2D6C-B2C2-56B0-6F0053F67FB4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10324622-7CFB-D497-A075-69752444374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79E9F55-835E-1AFF-6296-D2B5597E0E04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D95E20-9301-EEFE-395B-5209BBDABA9B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8A46F23-64D8-4AFB-11DA-DF11390D805E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A88EBA-DD56-29EE-1415-2AB3F36F86D3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7CBB08-5A56-3BFA-420C-CB3B4ECE0F3E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DF8B70-9005-FE75-4F60-C953E6C9E68C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DF8B70-9005-FE75-4F60-C953E6C9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7C0686-DD1B-7037-1A8D-C8BF1E9E0173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4FEB326-C52A-D1C3-BE45-B57F98E86CB6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4FEB326-C52A-D1C3-BE45-B57F98E86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044B1-60B2-C4B1-7515-2F09FD9EB89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9177C2-63F6-60B0-07D3-07585ADD9A0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9177C2-63F6-60B0-07D3-07585ADD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14B2138-7AC3-381A-7EA6-D8736BCA5101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A18AFFB-CC5D-23D0-102B-2AE6C0AA5AA8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1670A1-7CBE-88C6-04A3-1508A3A765D4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375190-0B8A-604B-6F11-468B0FB89907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DA3B028-D02B-5F76-A882-7884599ED22E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EE6781-903A-80FB-42D3-2AE14AE5D41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4823ADE-6448-6FCB-C8EC-86DF2915BB58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4823ADE-6448-6FCB-C8EC-86DF2915B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99611D-A09D-0151-68D2-FF8ED99568D6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B3C9497-08C2-E237-6C68-64B393D25905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B3C9497-08C2-E237-6C68-64B393D25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118ACC-FF75-D8F2-1081-58B670A569FF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84D532F-F53B-32CE-1A17-BD0DB7FFB48A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84D532F-F53B-32CE-1A17-BD0DB7FFB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E20A85C2-165F-6DA7-9690-45454E77932B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0E03AE4-D5C0-51CF-410B-67C92761942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1E4F363-DAC2-7184-5516-07F98032D8EE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7FB9912-375C-93BC-A819-4B7480832B36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CD0313C-A3E8-CE10-97EF-D4E17F48C393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525D9D2-732A-6FC1-0BD0-F93EC86BF82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438D00-D915-EBD1-B5A3-2E379993A57A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80A1650-C182-70B9-FA3E-9FED2C45E42C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80A1650-C182-70B9-FA3E-9FED2C45E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2D8AA31-9ED3-ACD2-218E-C18A3FAF7071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28534A5-F27B-4437-2A98-05985FF6C48E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28534A5-F27B-4437-2A98-05985FF6C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376F72-B97D-4B81-2E9B-E1423C3A0050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4CB9C-DD1B-D631-D626-B49FB1F3FB4E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4CB9C-DD1B-D631-D626-B49FB1F3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DC32A74-193D-EF79-30EB-D5E5B98A9C28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D11570B-C597-101E-F8D7-CE7D2860EA6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C573-AA44-2FA3-4095-E8B0F00C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3980C5-9E06-A5F8-0B77-8C4B7C6150FD}"/>
                  </a:ext>
                </a:extLst>
              </p:cNvPr>
              <p:cNvSpPr txBox="1"/>
              <p:nvPr/>
            </p:nvSpPr>
            <p:spPr>
              <a:xfrm>
                <a:off x="662384" y="2825560"/>
                <a:ext cx="4195366" cy="166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Let us first demonstrate how a gradient will explode when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to any value greater than 1. </a:t>
                </a:r>
                <a:endParaRPr lang="en-US" sz="25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3980C5-9E06-A5F8-0B77-8C4B7C61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4" y="2825560"/>
                <a:ext cx="4195366" cy="1667444"/>
              </a:xfrm>
              <a:prstGeom prst="rect">
                <a:avLst/>
              </a:prstGeom>
              <a:blipFill>
                <a:blip r:embed="rId3"/>
                <a:stretch>
                  <a:fillRect l="-2471" t="-2930" r="-727" b="-80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21604D22-2742-0A9D-0FA4-1BE75838D2F3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26D125-2F97-EE40-0794-57426A08A9FF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E65913-C09F-3160-9F50-5AE9F92902E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8ABEA3-99D3-DEAD-B372-E7ECF134D916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A07ABF1-F582-2982-6534-1233FDB3DCB1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08C37C1-CF47-A369-7C8E-BC5118C5B25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08C37C1-CF47-A369-7C8E-BC5118C5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D74C93B-52BE-1B9F-FFE5-4AED13F65231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ED705E1-7AAD-B2A8-A216-0DCD176E1CA6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ED705E1-7AAD-B2A8-A216-0DCD176E1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BBE2D3-6353-0BFE-1430-3F7DA5A73F95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F633901-1E48-19DA-594D-116013BAEE2F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F633901-1E48-19DA-594D-116013BA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9A15B47-DAA0-255D-306E-9A38A5B30034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B5E93828-4FB7-49CA-FC3B-F0A0F723E1F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3E6AD9E-0C89-A577-593E-7DE6BE97EC36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2B1327-0C47-4F5A-594A-8DC4B80C5923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651087-2C1B-05A4-57A1-F8003B620EDC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F28623-26B0-ABBB-86C3-8BBA1CFF062D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6258DD-6244-DB21-45BA-F6B540CC332A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A9E347-5DF2-51C5-5755-FE54DD11BA7F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A9E347-5DF2-51C5-5755-FE54DD11B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EF6268-E493-E471-4B46-9236EAF74819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9ACFB7-EC9C-8C99-F0A4-A295510DAAB4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9ACFB7-EC9C-8C99-F0A4-A295510DA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FC5F34-CB6A-AA7E-802E-59A849040F8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8018C6-6109-45B2-220E-EFFAE2893A8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8018C6-6109-45B2-220E-EFFAE2893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5CB8080-6137-5379-BAC2-1BE8D2849AEB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719E3C-967C-5D01-1BD1-DE1504CE94C9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B26384-A55B-1562-B702-6D68EF3918D2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EC50BF-532C-03A2-A690-85F05B474F7E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C364F7-232F-753E-C0FC-BE20820A5D82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DBF2-C979-2E8D-2707-FA69978D11CD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A7B1425-BD7D-EBF0-3E6D-85726C1284B2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A7B1425-BD7D-EBF0-3E6D-85726C128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682D58-D8F9-D2E5-D645-25FA880CDB67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8AF953-D8B6-4E2C-D6A9-2E32E8ACAF3B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8AF953-D8B6-4E2C-D6A9-2E32E8ACA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6353B2-8133-ACFE-CC87-63E26A38FA75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6D9AF5-E06F-3700-DA2A-DFBE311153C3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6D9AF5-E06F-3700-DA2A-DFBE3111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82A5EA6-90AF-C8F4-D96F-44CDAE21D074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BA61F710-0BAC-A0F7-1215-78761DE15057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290287DD-7A48-2A5C-A754-87F74CBC2016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0A01EE7-916A-9179-C53A-22766C0A45C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9ABB10A-DF76-D193-CA3B-B255109A9B26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B62405A-DBCB-209E-B91D-58BF57378D7D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4D59BF7-F2C4-C7DE-5DD2-181DB9F9BF72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7F3E029-2127-93EA-C213-C6D349E474CA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7F3E029-2127-93EA-C213-C6D349E47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D9700C-B492-5AD7-7025-3B2D25A3762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2E035C5-C22F-F394-527B-13464AB5A32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2E035C5-C22F-F394-527B-13464AB5A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C51ED-F9A1-1CCB-45F6-27A486ED36E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0FBAD8B-5D5F-F663-2BF3-491A364A5D5C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0FBAD8B-5D5F-F663-2BF3-491A364A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C0DDAE6-08E5-594B-4E85-48999A969725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14BD779-1371-C531-9019-961CCAF078AC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D4DB3-14DF-81E4-7F14-DA792D0CE4EE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D4DB3-14DF-81E4-7F14-DA792D0C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CA8F7-B123-2E5B-5339-72CBB42996AD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CA8F7-B123-2E5B-5339-72CBB429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ACA64-C367-3264-7913-BD4B515D258B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ACA64-C367-3264-7913-BD4B515D2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571F21-AAE6-9A1E-E3CC-A621C61263AD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571F21-AAE6-9A1E-E3CC-A621C612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8790-EAF6-6AD4-9A1E-1CB25C87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8040-C0A1-8BC4-B7B3-A881DAA2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D54-8003-3FA7-D6C7-E2D9E43D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Variable Length</a:t>
            </a:r>
          </a:p>
          <a:p>
            <a:pPr marL="0" indent="0">
              <a:buNone/>
            </a:pPr>
            <a:r>
              <a:rPr lang="en-PH" dirty="0"/>
              <a:t>Sequential data </a:t>
            </a:r>
            <a:r>
              <a:rPr lang="en-PH" b="1" dirty="0">
                <a:solidFill>
                  <a:srgbClr val="002060"/>
                </a:solidFill>
              </a:rPr>
              <a:t>can have variable lengths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natural language, sentences can be of different lengths.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genomics, DNA sequences can vary in length depending on the organism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5367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3673-93DC-0E3D-A01A-7BC673A4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895FEF-7F79-56D5-6076-51A3C59A0213}"/>
                  </a:ext>
                </a:extLst>
              </p:cNvPr>
              <p:cNvSpPr txBox="1"/>
              <p:nvPr/>
            </p:nvSpPr>
            <p:spPr>
              <a:xfrm>
                <a:off x="662385" y="2825560"/>
                <a:ext cx="4066778" cy="166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Let us first demonstrate how a gradient will explode when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to any value greater than 1. </a:t>
                </a:r>
                <a:endParaRPr lang="en-US" sz="25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895FEF-7F79-56D5-6076-51A3C59A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5" y="2825560"/>
                <a:ext cx="4066778" cy="1667444"/>
              </a:xfrm>
              <a:prstGeom prst="rect">
                <a:avLst/>
              </a:prstGeom>
              <a:blipFill>
                <a:blip r:embed="rId3"/>
                <a:stretch>
                  <a:fillRect l="-2549" t="-2930" r="-3898" b="-80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7F0CC0AC-90A1-C3FD-BDD9-0F9A7FA0FAC4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8149B0D-8628-688C-23B5-3D8484850D7A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E322EF9-B8A4-42EE-D156-7FBDE7AE6ED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4856614-F3EF-9A43-C3D0-679728EAB235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953A0E4-6DD5-578E-4A71-4F17AC7BEC2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EFB14D3-041F-FE04-94C9-3BA78FD35619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EFB14D3-041F-FE04-94C9-3BA78FD35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FA65E1-1970-4C2F-34B3-EB732859D40A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CEA0E8-E13B-8BEF-BB5E-81D792B3BE85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CEA0E8-E13B-8BEF-BB5E-81D792B3B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ECAEC7-B486-CD78-2CD0-CB56784F4A3A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E9213-774C-620F-C4C6-B99A14AB11C6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E9213-774C-620F-C4C6-B99A14AB1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EC8BC12-6192-B788-33D2-D6948A0ADFEA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8655334D-5F5A-03AB-0EA0-B1791AD444C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F7B7E70-CDC8-ACC7-8BA4-F631916E7102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BCCA9A-53A7-9E1D-6C3E-1ABFD4D20BAD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D31D368-0AFE-F15A-5F11-43C8936A46B4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81A63E-9F7E-1B87-9668-076D0BF035CE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21F0249-5A54-BA05-6907-29901F6062C5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3035D8-8650-BB5E-DF99-11A1A72DDA21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3035D8-8650-BB5E-DF99-11A1A72DD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BBBFE6-1862-32E0-E695-E6ACD4E957FE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7545A5-8923-1FC5-3A31-EA6DFBA3020B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7545A5-8923-1FC5-3A31-EA6DFBA30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AA17228-42FF-CC0D-2DBA-D252878A5F5D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B85BE9-8AA8-99FA-020E-DFB35980FA1D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B85BE9-8AA8-99FA-020E-DFB35980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E384C9A-2033-FC67-B382-9DD399824D0A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C1C7A1-0A68-BD96-881C-96C9F3B4AFD4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45C47B-863F-2F9E-692A-01B6281586CA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5083345-A01B-FF83-74B3-7C22890C455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21F2E8-3E24-514F-AF7E-BFA57D10C0CE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681FC1-BF39-1431-CEF8-DB6879DC4FA3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7C00243-9CE9-2745-EB92-ADFE0FD205D9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7C00243-9CE9-2745-EB92-ADFE0FD20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6546FB-47E3-E175-0097-91707A3068FC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CB05FBC-4285-5DF1-8329-4E43255F4549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CB05FBC-4285-5DF1-8329-4E43255F4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CCB748C-DDDB-B7BF-F43A-731B40302788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4CFCF5-9E6A-19E1-ABF0-D17C2B46270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4CFCF5-9E6A-19E1-ABF0-D17C2B46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B6366D0-E3A3-FD56-ACEB-EDB0411650F7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0461F565-0718-3458-7016-19C933881F80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C19E9C0F-8ED6-265E-9307-CB1BF7CF3A8B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C23896A-3EF1-FDA9-F6B5-352BD0E2F31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20C0F1A-22CA-490B-5FB5-10B94167979C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F8C571C-0C5C-E9B8-F8F3-F6951BB7AC3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560DBAF-5F24-5DA5-F60E-D944FA3F2CF9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150FDE-257C-BB13-2BCC-CC33232EE20B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150FDE-257C-BB13-2BCC-CC33232EE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B50A9A-1C38-8574-FE4B-309A7FF6A48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DB041D-1AC7-6ABC-4D15-773658CC359E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DB041D-1AC7-6ABC-4D15-773658CC3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3BA1490-266F-91D4-0877-F5D108075F26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88322E-244B-C658-5095-6C76094AFBE0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88322E-244B-C658-5095-6C76094A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0FBC33A1-2757-DF99-4B1C-E284848CE731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332E36A-A527-6B4A-877D-39DDEA491097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74120-1013-3157-D1D7-D753B023EE5E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74120-1013-3157-D1D7-D753B023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4B2E59-C82C-8550-B986-E45B8D696253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4B2E59-C82C-8550-B986-E45B8D69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4953-C0AC-3011-18E1-3C1D7BEB2B84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4953-C0AC-3011-18E1-3C1D7BEB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31CAA-C563-7EC1-1667-EE07ADAADD16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31CAA-C563-7EC1-1667-EE07ADAA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49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F45F-0B3D-899D-3531-D265F3CF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A932AA3-B76B-6CEB-DEBE-0732E7C177BE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we first set our input,  it will be multiplied by 2..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691EA2-7829-E70D-9AFD-BF03A1AEE0DD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CC6165A-D977-E434-6F62-D10ADD240B25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AA5CBE-C709-A30A-70D0-7E7E4BA4AF2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73773F3-40BA-1DAE-A280-C55DB309205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DE15E1-D427-6D0C-3F7E-5289C030D494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02C15AD-DAD6-215D-DAF5-E9F25D5F5029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02C15AD-DAD6-215D-DAF5-E9F25D5F5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951250-813B-74BA-C584-B640BFFF9B68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46473D7-6EA7-0D58-EA64-72A866A1B749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46473D7-6EA7-0D58-EA64-72A866A1B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E6A7576-A0CD-455B-14C5-30A0C6AA140F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2B64FE4-8B79-3C40-BEDB-41C8E21EAA04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2B64FE4-8B79-3C40-BEDB-41C8E21E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D11ECF3-0664-C990-406B-19064CBC4782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2664E760-7DE8-0ECB-5B8B-7A39CEDD286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7097503-0C56-E1E5-CB8A-995436CAB6A6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2E85BD-5F6D-EE40-0429-4A4FD9C3B3CA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D78665-8AB3-B700-6160-D6948D33815E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474BA7-6E7D-C785-4B17-AF34E73AEF3F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CA3A2F-5BB2-4577-153D-607DE16B8DAB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5960BF2-95E3-660A-5CA2-1D4BFAB064D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5960BF2-95E3-660A-5CA2-1D4BFAB06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DD8683-AFA0-E63B-B5BF-C73F98FAD1C6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4EEA860-5C68-5370-2C75-7D4477DB8879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4EEA860-5C68-5370-2C75-7D4477DB8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3D9C72-98E0-ABD4-0C4B-930786D955EA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22BA2-2CDA-5F87-051B-DEB550746DF9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22BA2-2CDA-5F87-051B-DEB55074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1F4DB81-7FFD-192E-F7E2-E45D240F2C18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30B29E-D733-39FE-6194-AEA05932A5FF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C7BC36-C83D-DC7E-2EBC-355516ACBA4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F0B2F0-5A8C-EDB3-8853-28701D89218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D03B40-DD80-4B22-C71E-AB044D278BE0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B032F8-997F-6387-2360-8E558B62D0D5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0FA046-FCD8-2C85-EDDD-5B2A51EC716C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0FA046-FCD8-2C85-EDDD-5B2A51EC7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0A0A15-4822-A06F-BA24-E5EF9FEF962F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8FC188-2CF0-2562-E5D6-CE8045E03AA6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8FC188-2CF0-2562-E5D6-CE8045E03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4E839E8-39F1-DAD9-EFA1-449DBFE7B8D0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C97D5B2-46FA-A26E-79BA-EEF6C1BBC366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C97D5B2-46FA-A26E-79BA-EEF6C1BB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76E01DC-3980-BB3D-717E-632FC5A9CBF8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6B194145-3F23-4CDF-C7D7-1B899CB3BBE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8256B00-7152-57E5-D7AF-F61CFA0FE0C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2AF7056-83B3-C969-5DB9-F5EAB10AE5E6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30E6973-7060-45BF-01C1-D277768D4D38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1ACBE85-BE3D-5660-7411-8A9049E735B0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7222583-7B8E-39C3-1A57-FA3FDD7336D4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F0A44E-CD6C-B9A5-9E43-E82CF387F9AD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F0A44E-CD6C-B9A5-9E43-E82CF387F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4B5CCD-7C67-39A6-12EC-5DF1FDDD7A3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26E1D51-B9F2-24D0-2427-771B5545F36C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26E1D51-B9F2-24D0-2427-771B5545F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2EAE417-2616-3B54-60A1-713278F544D1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DE2857F-132D-7028-C484-4498CDD0F15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DE2857F-132D-7028-C484-4498CDD0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8E3C421-DF5B-B5DB-7D68-5D141ED1B830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E72542A-4404-51E0-EC5E-0B283E29C8E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7A97-D4A0-663D-F52C-7A8F5849D174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7A97-D4A0-663D-F52C-7A8F5849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5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78CC46-54E8-4D97-7ADE-287E15FEF87A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78CC46-54E8-4D97-7ADE-287E15FE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C2ACE-975E-10CC-2B7A-E823692E040D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C2ACE-975E-10CC-2B7A-E823692E0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4E6701-DF9B-0B1A-FC98-8C048AB181B1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4E6701-DF9B-0B1A-FC98-8C048AB1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972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E0D3-B179-74B8-B054-EE2C844F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DE20C99-5D7F-16F1-21FB-556D6B6D5314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we first set our input,  it will be multiplied by 2..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21B6568-96F1-AA0E-F6E0-A96E378D0F7E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D5C2A6C-8508-38A9-2064-ABAB465AD45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A09713-0568-252A-B057-7E946C862BEE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E88D79-5A77-9CF7-317E-D9E8D9B289E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E313214-266B-9F54-EEB9-3FD2543F8C04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EA267C3-A465-31EB-D11C-211DECB06BB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EA267C3-A465-31EB-D11C-211DECB06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B7ABD5A-DA41-5855-D466-0512FD70BEF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65085FC-9B01-088A-AD06-0995AC8B4D7A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65085FC-9B01-088A-AD06-0995AC8B4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E2120D-7920-66F8-BB8F-FBDF9CE5661D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652F3F9-B018-4259-7699-90C2DF2D9003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652F3F9-B018-4259-7699-90C2DF2D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17F2B73-F140-8A42-7B9A-C15146328743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3C08D078-D42C-8DED-19BD-12FA6D2A4CEA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F035B3A-AB96-0252-7BB7-4DB358F011AF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D3400C-C85D-3257-01B9-C2A512244657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1DF55D-D6B6-1935-9726-C340B23E6B12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A9C2A-B965-3DDF-7597-111F010C81B4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E492E4-EF35-6308-BDF5-F48FA45E67D5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3179FD9-927E-365E-2932-081972F69F6E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3179FD9-927E-365E-2932-081972F6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6C8662A-5A39-0E16-D249-65C4D03FE712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7B9F350-A41E-B135-5470-29ADB8466DE2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7B9F350-A41E-B135-5470-29ADB8466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D76BEC-0B49-1196-7F18-0D88EA59A12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4042AF-91DD-7F47-3FFF-330C387B79F2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4042AF-91DD-7F47-3FFF-330C387B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45958312-BEAD-BF43-C0B9-CFE2BB9529FE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412FFC-5E89-0EB2-6227-37D6953B488B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82C29B-DF9B-7C3E-50EF-D1B78185FFB7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68A3113-842A-F0CF-743C-37D411B79256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E094E7-174C-D904-6F16-C1A9C480B273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74E409-35B7-2093-6292-626E932D83B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775C8F3-031D-7575-9822-C4FD1B4516C4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775C8F3-031D-7575-9822-C4FD1B451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33A054-3824-CEA2-0763-80D43F2F4164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231BCC1-0672-9C22-2853-40BCF7546765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231BCC1-0672-9C22-2853-40BCF7546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294F9B-76E4-0B7C-F0D1-361F8FBA8EE8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7C0DBE-8C6B-A243-1EE4-A9F8ED980304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7C0DBE-8C6B-A243-1EE4-A9F8ED980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D909EFF-F5B1-43CF-05EC-AE509887B5ED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38C85E34-2FDA-909E-1357-C7BFEE93EC28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A0614B0-CA1D-0BB9-0105-4D2C8E6FEE25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D71F7DD-E631-2078-B430-2A01FBA963C9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76A631F-1532-E883-BF4F-5CCAEB29B050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BB451F4-FF86-0884-388B-22D886C3952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53B70D-C7B6-775B-3B12-255211C6B5F7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8FA23BB-931F-7ED8-C374-E6D62927C326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8FA23BB-931F-7ED8-C374-E6D62927C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A4004C2-F72F-6E10-32A0-BA035FE5D35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71ACE90-8411-3B97-183F-9F23DEC88049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71ACE90-8411-3B97-183F-9F23DEC88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3EB907F-9A9D-2597-ADA1-0C68891F0BD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36E8F6-0B00-B0DD-A860-EF8D8DED3976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36E8F6-0B00-B0DD-A860-EF8D8DED3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A822E5B9-0236-1F36-538E-201B3C1A1827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78B02C29-5EBF-19A7-DCAE-0E0594344812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DAB7-9C62-AF31-3450-011B81FFD3AB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26383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DAB7-9C62-AF31-3450-011B81FF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2638305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2BB0-CED7-5D93-45E7-3B26A7567019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2BB0-CED7-5D93-45E7-3B26A7567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27740-B782-2373-D30E-D7581F0D2A78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27740-B782-2373-D30E-D7581F0D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BA6445-4712-0641-B06B-97E48A906AF8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BA6445-4712-0641-B06B-97E48A9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075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A829-2CE1-6E2E-7CA0-F4F6D264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3FABC04-0DE4-BEA8-37F5-CE99F8AC4E16}"/>
              </a:ext>
            </a:extLst>
          </p:cNvPr>
          <p:cNvSpPr txBox="1"/>
          <p:nvPr/>
        </p:nvSpPr>
        <p:spPr>
          <a:xfrm>
            <a:off x="594622" y="1239864"/>
            <a:ext cx="40667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And again..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EF4567-1176-00D3-BD40-E43B76879170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A06E233-7268-F1A9-D630-A0F145B3C617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574F4CB-08F8-4741-2B31-1E57DC7FBB4F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D8ECCC-0596-8D03-3C6A-007F3021BFA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6A047B3-3CB5-2974-6B86-2A4DCD7E229C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42A7D0-DDAF-8ECC-1FA5-447132A1518D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42A7D0-DDAF-8ECC-1FA5-447132A1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D5FC49-622B-7AEC-7A1D-1D1506CB4A1D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9378C0-99DA-5331-A401-9089AFAA2C39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9378C0-99DA-5331-A401-9089AFAA2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B9D7C5-A204-7327-F09E-35386D3C0E46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89EFF0-DC11-4C11-7F37-3B6ECAD3C93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89EFF0-DC11-4C11-7F37-3B6ECAD3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D2AEAA8-5B03-05F9-DF43-2BB13DA87E49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8E8F59B-661A-37D3-E092-DC6933D6D99E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3EDEA9E-CC38-2E8D-2AEB-CD1024B8CBCD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CF63E18-747C-AF5A-708F-DB02DD83D371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7C5242-3547-A593-DC11-DB082E62F043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FB5644-37F6-EDE8-4B15-1749E8577B5F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526B22-4072-7AA1-E3F3-5B6F65A3DB43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68FD385-3652-FDEC-D595-FE1DF40F80B6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68FD385-3652-FDEC-D595-FE1DF40F8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8748C-89DB-C5B8-42C8-8633773B0584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A465630-BB56-7ECA-40E6-0B0AEF7D9475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A465630-BB56-7ECA-40E6-0B0AEF7D9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E03796-3A26-67B8-FA52-59846EEF9E5F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283841-F650-E53F-793F-1E0F0C1EB73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283841-F650-E53F-793F-1E0F0C1E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575214D-B8B9-193A-9D29-047C03BE55E4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1C8BB0-7937-461A-F7E6-98D18EC38202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634FD5-9FD6-B97B-49E0-03765C63C4B9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4CA229-1854-FA5C-5B24-14933FDCEE3A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3E01E3-4CDA-4011-E9E5-8D4377BBBC1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312ADE-36DB-C791-4B84-4C0EF5A61B49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99B826-8641-0A21-81F5-3A4E1F84ED66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99B826-8641-0A21-81F5-3A4E1F84E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429E0D-539A-587A-D5E4-2129A4AB2A86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0AEA064-F9DF-16A7-3B9D-3CE9B900D5C2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0AEA064-F9DF-16A7-3B9D-3CE9B900D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E401ED6-47AC-04A9-F2F4-5A2DB9D2EFF3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AA24C6E-0FB1-04C9-5816-F3B3470A450D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AA24C6E-0FB1-04C9-5816-F3B3470A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9744E952-D2AB-D148-1761-B7E97F77E4F2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E4522FC-672B-9BF5-3A39-915ADEFD0FC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864F420D-AB36-49C9-57FA-43583C0F13A8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43323DD-4A2C-1F1C-A8EE-471B74282EF4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9E902DC-0F6C-1809-2CC6-1461E36B7314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DA66876-BBB0-66A5-01C1-5C01156C2D56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33BF501-ECC3-1BE2-67EA-7E0B04BD21C4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D7E9D9B-979B-2594-541D-D645EB3043B4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D7E9D9B-979B-2594-541D-D645EB304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EADABB1-5629-5A27-AE18-66B860B1EF37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3371E2-63A1-4411-6F63-F6B56FE313D5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3371E2-63A1-4411-6F63-F6B56FE31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F783CF4-1103-581C-09A3-F6A24E7C696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AFEF89-389B-2D29-88D0-5993BF97B458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AFEF89-389B-2D29-88D0-5993BF97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B34E7BF-8079-550B-D280-20E70AC8A14C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CB77B73-8F7C-B1BE-2BE3-BA0A08D3EF1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6AA5C-2E4F-583D-2FF3-EF6EF28FEB03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6AA5C-2E4F-583D-2FF3-EF6EF28FE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4363C-7F09-67E6-664B-71E3553DB521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4363C-7F09-67E6-664B-71E3553D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CDBF1-CB3E-B29B-4721-67B3EE2B3A0B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CDBF1-CB3E-B29B-4721-67B3EE2B3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9E58F4-8923-0615-9932-FF8B7D6B36D1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34384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9E58F4-8923-0615-9932-FF8B7D6B3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343840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940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89469-93F2-232C-A8A7-AA7AF10A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A91797A-6974-CF6C-6C56-123FDB058292}"/>
              </a:ext>
            </a:extLst>
          </p:cNvPr>
          <p:cNvSpPr txBox="1"/>
          <p:nvPr/>
        </p:nvSpPr>
        <p:spPr>
          <a:xfrm>
            <a:off x="594622" y="1239864"/>
            <a:ext cx="40667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And again.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D2425E-08A8-03DD-3F1A-5C5E0C8C1B6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E9EE8C9-B1E3-36BE-1C63-C9E3B170177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E4703D-D645-3F4F-2F80-7D991A97BEC6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D333F3-27D9-28EE-6787-80EA9DC80D38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31FAF2-3B2B-86CA-AD48-D92B48F39F4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850CC3E-AC53-C5CF-EE88-85D900746D3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850CC3E-AC53-C5CF-EE88-85D900746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F499655-4BD8-DABC-A78F-D72147B54B82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2FDFBF9-13A6-5449-877C-717AAC9A0EAA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2FDFBF9-13A6-5449-877C-717AAC9A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ED9ABB0-E754-2F5A-CDFC-0A5E622704E6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8554B5-E6DC-79A9-8519-49A929A3E3C4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8554B5-E6DC-79A9-8519-49A929A3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D858ECD-BC9F-E40B-36C6-140FE4AF538A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E6028AFF-E285-0F18-896B-CBDE945C8EA7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7F0AFFB-3591-43C6-F942-5330E46914AB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9AE1259-0534-F221-058B-76092F01825C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22D61E-7C33-7BED-32D8-52CF978EBDB8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E80F60-F80C-3CC7-F383-1C976F09CF2E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F40A41-42CA-5ECE-00E7-BA80047043BA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8F13D5-1E7C-0BB1-0BBF-26CC1222F70A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8F13D5-1E7C-0BB1-0BBF-26CC1222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1F3070-8653-010B-D861-CCDAA0A8A89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8571A8E-1DD4-0E29-5277-298AB817B2D4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8571A8E-1DD4-0E29-5277-298AB817B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ECF173-90B6-4B58-0C39-5B2133CC902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10A0BE-125B-A2A3-4CAD-FC57145543B6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10A0BE-125B-A2A3-4CAD-FC5714554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5562D46-7BDE-DB14-3D58-5E6DFC47CB35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874042-21DB-7238-8B11-EC376DCBD107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65DB2F-A2CC-0AD9-5599-AE2A735A5AF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4ADA9AA-5EC4-92DF-5BCC-CC6AD9566EA6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BD186F-A4AF-C4DA-F8DC-6167D1EC6E23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7476B-F3D8-0995-22D0-B9C3C39A519C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780AE17-C46B-499F-BF28-D77BAAFD9C50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780AE17-C46B-499F-BF28-D77BAAFD9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DB178B8-D8E0-F24A-41BD-3D68F7A62283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859F785-EEE1-DA6C-9F47-3B236A643D45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859F785-EEE1-DA6C-9F47-3B236A643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4E51B8F-FE4C-0A5A-A887-CB3972E2FB5E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37A4453-2FA7-4652-0FE9-A084E8410B4B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37A4453-2FA7-4652-0FE9-A084E8410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3FDDBFD-3CCE-6919-4470-B8F4E4D2CBFE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F6FEB258-53C7-5B3A-883E-C6032AD47FB0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2200358-EE45-2C33-AAAD-7AD208C0D939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587F7AE-3C77-FDE8-E377-AFC2324772C8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6BD7FB2-33B6-1514-089D-87F7BA130481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1AA9D96-8F5A-E145-8E20-C2154C689854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7F87FBA-E045-99F8-CAFE-487747C4E2C5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70D548-140A-966A-3C69-D7EBB1EB6DF8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70D548-140A-966A-3C69-D7EBB1EB6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4EF31EE-E879-8064-ABE9-E17900EB9F4F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318FF5C-A1B8-174F-14C9-591C631D52C5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318FF5C-A1B8-174F-14C9-591C631D5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2F23065-BA47-8015-5903-4F7E437DAAAB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9122273-7CE4-FA05-FF2C-E0A8CD7EBC59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9122273-7CE4-FA05-FF2C-E0A8CD7EB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D6D264B-B9B9-BED7-5E85-5EA287E2239B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3A8A759-BD68-BF19-56CB-1B12E23C303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92-642D-A359-F194-E688716A4395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92-642D-A359-F194-E688716A4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8D81F-6317-F5B6-F6F6-77CECAD5B446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8D81F-6317-F5B6-F6F6-77CECAD5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5515E-5795-8F2C-1788-FAAAE9C5E982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5515E-5795-8F2C-1788-FAAAE9C5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796979-1555-7087-57AD-2A4992930948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41526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×2×2×2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796979-1555-7087-57AD-2A499293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415268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31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6AD46-75CB-081F-E264-30F77E54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E0EEEF6B-74A3-EA84-8ED8-07B787F16145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Since we </a:t>
            </a:r>
            <a:r>
              <a:rPr lang="en-PH" sz="2500" b="1" dirty="0"/>
              <a:t>unrolled</a:t>
            </a:r>
            <a:r>
              <a:rPr lang="en-PH" sz="2500" dirty="0"/>
              <a:t> the RNN </a:t>
            </a:r>
            <a:r>
              <a:rPr lang="en-PH" sz="2500" b="1" dirty="0"/>
              <a:t>3 times,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81EC9F1-C39D-0B3E-01A8-8F1381D9154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196404B-D2DE-F13F-E869-94431E690900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405FF9-0546-67AD-C7F2-1906099AD121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3DF2184-15DD-6D27-EF93-ED236DC15FA4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DC0986-0B70-811B-B6D8-CCC8AF146F0B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378170-69A6-6795-FE5D-2576592FB76B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378170-69A6-6795-FE5D-2576592FB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6D60C21-9DED-3747-5799-2F3F9D751FF5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2A3DC85-FD98-30E1-D3E1-54A20D5DE540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2A3DC85-FD98-30E1-D3E1-54A20D5D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F8F7B37-D9FB-2B4B-C6C2-25FDEC3D7BEF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D5404B3-F125-F47B-EDA8-B620B3E89CE2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D5404B3-F125-F47B-EDA8-B620B3E89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3F25E11-C31F-4A2F-2CDE-9E4504C7776C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83318DDD-8F75-8035-3E27-CE39E120D83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DFE93D3-1C8B-D042-9B79-020ED0780FEB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1D0E59-E5F1-7FFC-7E82-9AA33602A052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39F623D-775F-85FD-1A34-F905CEEF6F76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927724-C2A7-434C-E199-4FD8BFD319B8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645F0A-F764-7A60-FE9C-E4CC621CFCA1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1CD3365-FCAE-EE31-A8C6-6082803CE334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1CD3365-FCAE-EE31-A8C6-6082803CE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2EF082-251F-EDAD-F4D0-587A9F51A7E7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E178B4-D4DF-9B1E-5055-7B23EBFE2CA7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E178B4-D4DF-9B1E-5055-7B23EBFE2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A1AA567-D7E3-3B31-41E5-87A042822ACE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FFDCBD-471A-96DE-AD9B-B4D5772DAFCA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FFDCBD-471A-96DE-AD9B-B4D5772D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E307597-2737-3872-C271-55AB6F8DF099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6117993-5532-E52D-598E-40D8270968B4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A65301-8EC9-844C-150C-FC5F6F30A8B2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1941E24-469E-4B9C-787A-80AB7BB2E4C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A3FCA-901F-6737-887B-5D55A718F625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AF6E5A-2D60-71B2-FF31-2FE4A9F16097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6C17B7C-1A01-53F1-F739-436A85C94789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6C17B7C-1A01-53F1-F739-436A85C94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7E95D02-0D57-9D60-858C-412C6EADFFEE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334B9B-9A58-2E49-3B05-ABBFCDDB4CFC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334B9B-9A58-2E49-3B05-ABBFCDDB4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F425980-B4A3-1C25-7B42-6BF02B4A20E0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EAECA30-86E7-2C7D-24E9-6ABD6C5EC570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EAECA30-86E7-2C7D-24E9-6ABD6C5E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0B2F3248-FECF-0F09-E652-5816EDD90B67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7989D982-9539-55B7-03AD-4CB3C3B4F004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6E961A0-3DAA-9CF6-B961-25AC24AA4ED1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B11F239-5740-CB98-1443-E873F78492B2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E665FF8-D0C9-AE82-8424-C78117F50BAA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8C63ECE-6A4E-7098-561B-501D710A8C7C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D3BF96E-815E-5AE5-9EA5-AB3360BA8F97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ED3DF58-0C80-CFF2-2D24-805900B3E02E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ED3DF58-0C80-CFF2-2D24-805900B3E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59B6DB5-C27E-7D45-E106-686754887A72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5A03CD9-14B7-4752-CA45-E94C418DE8BB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5A03CD9-14B7-4752-CA45-E94C418DE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442316-12AD-946A-5384-99521CBD39FC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2106D64-AFF5-1947-EE20-D47E31BDAC0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2106D64-AFF5-1947-EE20-D47E31BD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F86BD64-0FDE-2A14-C853-46747D49F429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2D14D609-8046-10C8-DC18-D0E5C988BA9F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51A94F-C295-D388-F898-3650AAC4C616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51A94F-C295-D388-F898-3650AAC4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5A726-4727-87B5-AFFB-BBDBC6C33E63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5A726-4727-87B5-AFFB-BBDBC6C3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8C4CF-1CD6-504C-5561-1B4AB64F6BE4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8C4CF-1CD6-504C-5561-1B4AB64F6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12301A-B23B-9D9D-8CB3-AE403723581B}"/>
                  </a:ext>
                </a:extLst>
              </p:cNvPr>
              <p:cNvSpPr txBox="1"/>
              <p:nvPr/>
            </p:nvSpPr>
            <p:spPr>
              <a:xfrm>
                <a:off x="-506463" y="2332531"/>
                <a:ext cx="41526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12301A-B23B-9D9D-8CB3-AE4037235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463" y="2332531"/>
                <a:ext cx="415268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CA52EF-E95E-0EB0-62C8-D27A66ED9291}"/>
                  </a:ext>
                </a:extLst>
              </p:cNvPr>
              <p:cNvSpPr txBox="1"/>
              <p:nvPr/>
            </p:nvSpPr>
            <p:spPr>
              <a:xfrm>
                <a:off x="1" y="3039765"/>
                <a:ext cx="5622828" cy="727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𝑢𝑛𝑟𝑜𝑙𝑙𝑒𝑑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CA52EF-E95E-0EB0-62C8-D27A66ED9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039765"/>
                <a:ext cx="5622828" cy="7278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F1FF1A-A6AA-B8EF-E766-BB66BADDC066}"/>
              </a:ext>
            </a:extLst>
          </p:cNvPr>
          <p:cNvSpPr txBox="1"/>
          <p:nvPr/>
        </p:nvSpPr>
        <p:spPr>
          <a:xfrm>
            <a:off x="594622" y="4263767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That means the first input value is </a:t>
            </a:r>
            <a:r>
              <a:rPr lang="en-PH" sz="2500" b="1" dirty="0"/>
              <a:t>amplified 8 times </a:t>
            </a:r>
            <a:r>
              <a:rPr lang="en-PH" sz="2500" dirty="0"/>
              <a:t>before it gets to the last unrolled RNN.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029993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889F-2AC2-D992-D514-84EE611F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AA8791B-04F7-5787-5446-69D0053A6D38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If we had 50 sequential days of stock data..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821CAB-D661-84CA-E3F8-580C282355C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1A18DA-DCF8-8F34-817E-C365BC02A1A6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865DFD6-58C8-76A7-6EEA-CDC5BEA8FAC9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517DBA-F9CC-C1D6-6890-043AD4D4C954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9B4DA1-39F0-DF38-B009-1B6684521C2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3CE2C17-EA02-0914-124A-3B1FDB075193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3CE2C17-EA02-0914-124A-3B1FDB075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2806ED-8147-2349-24A2-BE04A294F55F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9124739-C4F9-21C0-921C-791D6F5C8A82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9124739-C4F9-21C0-921C-791D6F5C8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98B2745-4188-0CFE-C302-D680128D3414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4B9B3B-525A-6024-F89D-EE2A0BE0F7C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4B9B3B-525A-6024-F89D-EE2A0BE0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741A35CE-288A-7DC3-0BFF-4F2A0F350936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EC6679A-0916-9F77-6C7E-B193970E1D1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5AAC646-7005-4D39-72C1-9F8CECB9CA0F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2F49F0-E208-18FA-EEB1-2803F70B0540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F1F5643-C602-A8C6-93E9-857C8FF40B76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347C416-A74C-3720-CEDE-ECED5064BFF9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70403C-F173-1809-D2BE-291D3952DE92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4F40DF-BA73-6986-01E1-BF2DE465EEC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4F40DF-BA73-6986-01E1-BF2DE465E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5B3011-C695-43EC-7D20-FB291513D6B3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C6D68D-0167-08AF-333A-028B22465C35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C6D68D-0167-08AF-333A-028B22465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0BD264-AA31-B716-6F66-6EA0CECC52A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D23F1D-AA18-1307-FD8C-86CDA8E9B9D7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D23F1D-AA18-1307-FD8C-86CDA8E9B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D78083E-0361-1639-FC18-2B6CE9313ED0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7F920B8-A623-AD73-1B0E-2209AFC1DA73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1CB736C-E2FF-F309-3647-8E0DCDA6CAD3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44958AA-2BF8-F662-5B4F-3A08D453E6E0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01C017-9923-C6E1-6428-92912F0CEEA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F314B7-2F36-464A-DEC2-73EBA042541A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3AE490C-D1CD-CAE6-BB0D-B71319F8D58F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3AE490C-D1CD-CAE6-BB0D-B71319F8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CFC00-37C7-556F-DD4C-E1D24B34E3C1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73E1A1-4A84-90BE-5199-9191ADCA3560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73E1A1-4A84-90BE-5199-9191ADCA3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4B4121D-A612-550D-7A18-BD816EBAECA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B343CF4-BEAE-BBFA-B5C7-52EA1A626C63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B343CF4-BEAE-BBFA-B5C7-52EA1A62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2F13096-2681-B8E4-0E58-3A358174BAC0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91715E8-E97D-487D-C545-E246DFCB312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95CB7E4-DD08-E35E-DE98-62AB6881C71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8F21D1-6FA8-D105-FD79-D64F01700EC2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2F1E560-D711-4F49-9ABA-6A6E6F0BCCCD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1C73CA-FA49-84A2-1279-E97976A4A3FD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1D412A2-5680-3FEA-6BF6-5F45DA0A9DD3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9253D5A-3D12-0691-7005-18F96316992F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9253D5A-3D12-0691-7005-18F963169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9731635-EF0D-1463-8CE5-3B3FAAB4EE1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5A4708-F9E2-DF3D-023E-4C65B16D4AE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5A4708-F9E2-DF3D-023E-4C65B16D4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B61855-A0FF-5EDC-CB87-85B8016409DC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6C52967-9876-AA23-A24A-CDB3421801F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6C52967-9876-AA23-A24A-CDB34218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75F92DC-49E3-DF3A-18AF-79D3BE67E026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FAD2AD2-5A7D-B26B-5CCD-24BCA31DEC8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09181-3861-E098-E570-CCB34F575A9B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09181-3861-E098-E570-CCB34F57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4405C-5F58-655D-B34D-61A41A5326C1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4405C-5F58-655D-B34D-61A41A532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9B468-4F49-C69D-347E-119A7794E0ED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9B468-4F49-C69D-347E-119A7794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986092-3433-1DCC-A436-22D9E2D4BB5E}"/>
                  </a:ext>
                </a:extLst>
              </p:cNvPr>
              <p:cNvSpPr txBox="1"/>
              <p:nvPr/>
            </p:nvSpPr>
            <p:spPr>
              <a:xfrm>
                <a:off x="643032" y="2240443"/>
                <a:ext cx="3361123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986092-3433-1DCC-A436-22D9E2D4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2240443"/>
                <a:ext cx="3361123" cy="7148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18CA9-2BE0-225F-6D1B-655AC5D15A5C}"/>
                  </a:ext>
                </a:extLst>
              </p:cNvPr>
              <p:cNvSpPr txBox="1"/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>
                    <a:ea typeface="Cambria Math" panose="02040503050406030204" pitchFamily="18" charset="0"/>
                  </a:rPr>
                  <a:t>Then we would unroll </a:t>
                </a:r>
                <a:r>
                  <a:rPr lang="en-PH" sz="2500" b="1" dirty="0">
                    <a:ea typeface="Cambria Math" panose="02040503050406030204" pitchFamily="18" charset="0"/>
                  </a:rPr>
                  <a:t>50 times </a:t>
                </a:r>
                <a:r>
                  <a:rPr lang="en-PH" sz="2500" dirty="0">
                    <a:ea typeface="Cambria Math" panose="02040503050406030204" pitchFamily="18" charset="0"/>
                  </a:rPr>
                  <a:t>and we will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rgbClr val="FF0000"/>
                    </a:solidFill>
                  </a:rPr>
                  <a:t> which is a very large number.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18CA9-2BE0-225F-6D1B-655AC5D1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blipFill>
                <a:blip r:embed="rId19"/>
                <a:stretch>
                  <a:fillRect l="-2073" t="-3415" b="-112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04AC114A-D979-5AEE-2216-BB7F69C091FF}"/>
              </a:ext>
            </a:extLst>
          </p:cNvPr>
          <p:cNvSpPr/>
          <p:nvPr/>
        </p:nvSpPr>
        <p:spPr>
          <a:xfrm>
            <a:off x="547076" y="4347669"/>
            <a:ext cx="5021848" cy="255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dirty="0">
                <a:solidFill>
                  <a:schemeClr val="tx1"/>
                </a:solidFill>
              </a:rPr>
              <a:t>This is why it is called an </a:t>
            </a:r>
            <a:r>
              <a:rPr lang="en-PH" sz="1800" b="1" dirty="0">
                <a:solidFill>
                  <a:schemeClr val="tx1"/>
                </a:solidFill>
              </a:rPr>
              <a:t>Exploding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05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6CC0E-6ADD-570B-11AA-FE4E0A5F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7FBF0-6836-082F-EAB0-A14FDB701265}"/>
                  </a:ext>
                </a:extLst>
              </p:cNvPr>
              <p:cNvSpPr txBox="1"/>
              <p:nvPr/>
            </p:nvSpPr>
            <p:spPr>
              <a:xfrm>
                <a:off x="594622" y="1345176"/>
                <a:ext cx="4066778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/>
                  <a:t>One way to prevent the Exploding Gradient Problem </a:t>
                </a:r>
                <a:r>
                  <a:rPr lang="en-PH" sz="2500" b="1" dirty="0"/>
                  <a:t>would be to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500" b="1" dirty="0"/>
                  <a:t> to a value less than 1 </a:t>
                </a:r>
              </a:p>
              <a:p>
                <a:r>
                  <a:rPr lang="en-PH" sz="2500" dirty="0"/>
                  <a:t> </a:t>
                </a:r>
                <a:endParaRPr lang="en-US" sz="2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7FBF0-6836-082F-EAB0-A14FDB7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2" y="1345176"/>
                <a:ext cx="4066778" cy="2015936"/>
              </a:xfrm>
              <a:prstGeom prst="rect">
                <a:avLst/>
              </a:prstGeom>
              <a:blipFill>
                <a:blip r:embed="rId3"/>
                <a:stretch>
                  <a:fillRect l="-2549" t="-2424" r="-209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035C606-2465-0522-47BC-F51D3E2483C5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11E9588-3552-8D6D-3E15-D55E4B02D6B9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00F7E3-D2B9-8BB5-2B20-F263ACC060D8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CAABEE8-F0E6-F954-3523-4BC9D46A2A3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2FE0B80-F80C-A276-4108-4B44C24F1AE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0FB070-23FE-7A88-D3B9-7379C5209CBB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0FB070-23FE-7A88-D3B9-7379C5209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F77484F-C2A3-E835-72A0-1F3BD4E80775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4C129F4-0CDF-538E-AC34-C5076B4AD1D7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4C129F4-0CDF-538E-AC34-C5076B4AD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43943EB-FC0D-787D-0DC1-9AC2151E8250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89676C-1C69-DD7A-C5DA-5FE7690EC793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89676C-1C69-DD7A-C5DA-5FE7690E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0CA83A6-E64A-FABB-275E-3832D4D22D76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77DC96D0-BBC8-408A-6110-AE052EC13FE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B8DB25-F5D5-5327-2316-53923F661EA7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BF44D-012E-E392-BD4D-3F1ACFAFD31E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00276F-0B55-A054-B2EA-6C6230CCB4DB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9377EA-175A-DCAC-08E5-FE8F0F9416B8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394E47-1298-9158-4885-3E3490339428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5AB9483-5365-C3C2-9A68-B7A74E4D334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5AB9483-5365-C3C2-9A68-B7A74E4D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00045D-ED2B-D804-48CF-42682649B76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7AB20A9-4227-89DD-3F7B-5AA18A6B9511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7AB20A9-4227-89DD-3F7B-5AA18A6B9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351B41-9D6D-5A02-1116-56EC5E45CE0E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CD8604-3DAF-DA16-2172-FE532C29D99C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CD8604-3DAF-DA16-2172-FE532C29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2D1CA7F-E270-AFB5-EFCC-ED0899396D0A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4B2DBB5-21A1-2F36-B90E-7ABBF43C53BE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82C44A0-5300-65FF-D996-1E522F770EA7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D91092-7138-28D1-ACFA-4E40D837D069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1D0295-3D3C-A21A-14F4-1A9EC01EED9C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A3FD1B-03B0-7B82-9F13-406351C123FF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8A2CA3-3E28-3547-68F2-8AAB17E8224B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8A2CA3-3E28-3547-68F2-8AAB17E82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4D8B21-7564-F27B-DAE5-AEFE066F4B7C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895FEA-70E3-06E5-177D-C7ACFD3D367A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895FEA-70E3-06E5-177D-C7ACFD3D3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0A46FA-4C11-38D9-3B18-D86A3544FDA4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BD5998-B87C-FA8A-132C-EDF4F3EFB2A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BD5998-B87C-FA8A-132C-EDF4F3EF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F8A12925-0FBC-4D6D-7973-90030F475F8A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44D6D4F3-F204-CE36-C706-73D644BC9BA8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423D957-C8B8-F828-4FEB-BFF701D55804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1926A1F-5C44-5FBC-57B9-348FE3B4F401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EA9113A-E754-5F36-F956-31F4ADDB6DAC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265A72F-15D1-9D85-7FCC-2ECCBFA89B04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1066C6-AD1B-3B38-C420-7A5CA282F6BF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21E488-0266-F501-9362-0443ACA4DF92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21E488-0266-F501-9362-0443ACA4D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7F1ACF2-D5F7-B193-0C55-8B8285E02528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54494EA-08DB-2473-A878-1D25D190F0E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54494EA-08DB-2473-A878-1D25D190F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1094641-9428-5DFF-3E50-F1BD7B398D94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19E19-1576-3CC7-9C54-A6ADD95DBB3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19E19-1576-3CC7-9C54-A6ADD95DB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0D74CD9-EBA1-D0F8-9E1A-088866E9E355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35155B9-ACD2-9659-A258-4AB25FB8B89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AA5E1-5070-C022-8B52-675D0E10EECB}"/>
                  </a:ext>
                </a:extLst>
              </p:cNvPr>
              <p:cNvSpPr txBox="1"/>
              <p:nvPr/>
            </p:nvSpPr>
            <p:spPr>
              <a:xfrm>
                <a:off x="1707470" y="3216508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&lt; 1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AA5E1-5070-C022-8B52-675D0E10E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0" y="3216508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5166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9437A-144C-E808-7042-40D2224F48E8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9437A-144C-E808-7042-40D2224F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3D068-A1A0-9462-4851-6F6FE02C800C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3D068-A1A0-9462-4851-6F6FE02C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058DA6-C089-B1AA-9792-BBEE1895BEA0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058DA6-C089-B1AA-9792-BBEE1895B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E930A1-4355-C8A3-A57E-2EFF2BC9AD36}"/>
              </a:ext>
            </a:extLst>
          </p:cNvPr>
          <p:cNvSpPr txBox="1"/>
          <p:nvPr/>
        </p:nvSpPr>
        <p:spPr>
          <a:xfrm>
            <a:off x="594622" y="4355938"/>
            <a:ext cx="40667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However, this results in </a:t>
            </a:r>
            <a:r>
              <a:rPr lang="en-PH" sz="2500" b="1" dirty="0"/>
              <a:t>the Vanishing Gradient Problem</a:t>
            </a:r>
            <a:r>
              <a:rPr lang="en-PH" sz="2500" dirty="0"/>
              <a:t>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39589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7BD2-73CE-B1B9-8E18-61F546B2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B13CF-B236-4BF9-3BA4-93F2F94EB0EF}"/>
                  </a:ext>
                </a:extLst>
              </p:cNvPr>
              <p:cNvSpPr txBox="1"/>
              <p:nvPr/>
            </p:nvSpPr>
            <p:spPr>
              <a:xfrm>
                <a:off x="594622" y="1345176"/>
                <a:ext cx="4066778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/>
                  <a:t>Let us set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500" dirty="0"/>
                  <a:t>to 0.5</a:t>
                </a:r>
                <a:endParaRPr lang="en-US" sz="2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B13CF-B236-4BF9-3BA4-93F2F94EB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2" y="1345176"/>
                <a:ext cx="4066778" cy="513282"/>
              </a:xfrm>
              <a:prstGeom prst="rect">
                <a:avLst/>
              </a:prstGeom>
              <a:blipFill>
                <a:blip r:embed="rId3"/>
                <a:stretch>
                  <a:fillRect l="-2549" t="-2381" b="-285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4D9C44F-9431-0BBF-3D5B-7FF303574576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8B02F62-19CF-8CFB-EB45-5679B2678ACA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A0DB05-394C-2749-B9E2-59251CAD5F3D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902B82-0B70-2D2F-274D-CD9EE53AD292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673E81-EC05-95E5-D322-48F51A3DF46E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90681FE-E43C-51A3-BA1E-EDF0C8CECD4C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90681FE-E43C-51A3-BA1E-EDF0C8CEC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1D0A1DB-3B72-4293-5B14-8B7FB0A33953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D6B244D-B1E0-CE1E-9268-8C3703763E3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D6B244D-B1E0-CE1E-9268-8C3703763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5BAD97-22BD-31DF-9023-423393346D67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EE98C6-82D9-A72A-1510-7B9C3A44F630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EE98C6-82D9-A72A-1510-7B9C3A44F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5FCE2545-5B9F-86A7-DB19-EC14B829CDD7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A99271F4-B643-93E4-EE36-4F44135895BA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0270581-1942-F2F0-6799-0116875C0FB0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A642FCF-E79F-AB8C-51BE-124726C260BB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D4CDD1-B928-802E-FC51-F8C41D0DD894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71178ED-E1EA-0537-7A32-33603DA23425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ADCCE1-02C6-515F-D686-59A7F7B01501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37BBAB6-426D-1A26-E37C-AAF5EBA8D503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37BBAB6-426D-1A26-E37C-AAF5EBA8D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C7ED79-C923-794F-EE7C-B8EDFB84CBB0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24E8E-851C-A4CC-0A93-87E391DD795C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24E8E-851C-A4CC-0A93-87E391DD7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CABB68-257F-8447-9DB5-7DCB5C56F6F1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288246-BD2D-4950-0B80-B405A81BA8DF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288246-BD2D-4950-0B80-B405A81BA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8149DB7-EAEB-C4CB-EEAD-99F5B772DC06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10EB1C-9716-04F3-A1E1-8C357E38F6E7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D8A19B6-2512-B140-8590-44F75880725F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68428C7-DA4F-9192-673C-E22848C5EDAC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AD1B16-F71E-C56B-5F07-353A06AF7AF5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52EBA3C-E028-26C1-4156-7E03B8C7710F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A47A004-D66D-8DDE-3311-538C2E3B6C78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A47A004-D66D-8DDE-3311-538C2E3B6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AB1884C-F65A-F217-CB00-BCC2F93A062B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80C0EDC-6863-56AF-40C8-0DC5217048C4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80C0EDC-6863-56AF-40C8-0DC521704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C8F0FC-BD62-40CF-C1FF-613F1AD962B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FF1BE34-DC37-9346-5E5A-BEECBE62243D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FF1BE34-DC37-9346-5E5A-BEECBE622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793F38D-7991-1843-0584-D604772D2FE8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F2E30EB3-BB90-1BFE-3688-3EFB1B00A94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B3E0A13-E645-D68A-8897-5F051A9F1166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6216C48-2F7A-1BB9-0C3A-73FCB276F6B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D7E1392-E0E3-9046-EF2A-51FCBD20081A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52B2B6-A6A7-74B3-8414-EF46ACADA8C3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82DECB-5957-45AD-40D4-8E407ABB44E1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A370062-2B91-03FB-DD06-F5D1E8055622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A370062-2B91-03FB-DD06-F5D1E8055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CA380C-7799-49DE-8886-BA394736B0C7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411DD35-DB9C-7F8C-9FCF-A4B0E6D581CD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411DD35-DB9C-7F8C-9FCF-A4B0E6D58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414DB-FF73-97B0-FBDB-F9AFE0AF5BE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2A5216-89AE-FC0E-D938-B6DD030EB4A7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2A5216-89AE-FC0E-D938-B6DD030EB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5CA0146-89BE-FB9D-33D5-8FF348F43B0A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824A7CC6-776B-4C09-3E5E-CAD33E78E8D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CB868-E090-90F6-6B2C-B4756E8442F5}"/>
                  </a:ext>
                </a:extLst>
              </p:cNvPr>
              <p:cNvSpPr txBox="1"/>
              <p:nvPr/>
            </p:nvSpPr>
            <p:spPr>
              <a:xfrm>
                <a:off x="654271" y="2095759"/>
                <a:ext cx="21358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CB868-E090-90F6-6B2C-B4756E84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1" y="2095759"/>
                <a:ext cx="2135868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F3B3D75-8349-6504-9A47-AD89FE58D3F1}"/>
              </a:ext>
            </a:extLst>
          </p:cNvPr>
          <p:cNvSpPr txBox="1"/>
          <p:nvPr/>
        </p:nvSpPr>
        <p:spPr>
          <a:xfrm>
            <a:off x="594622" y="4355938"/>
            <a:ext cx="40667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However, this results in </a:t>
            </a:r>
            <a:r>
              <a:rPr lang="en-PH" sz="2500" b="1" dirty="0"/>
              <a:t>the Vanishing Gradient Problem</a:t>
            </a:r>
            <a:r>
              <a:rPr lang="en-PH" sz="2500" dirty="0"/>
              <a:t>.</a:t>
            </a:r>
            <a:endParaRPr lang="en-US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F576B-8358-0E0B-F4BC-B7D60E3E900B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F576B-8358-0E0B-F4BC-B7D60E3E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266E5-2920-31FE-D22F-62A9AD08A9FA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266E5-2920-31FE-D22F-62A9AD0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D2120-B7BC-36C4-F7B7-2B6B14468640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D2120-B7BC-36C4-F7B7-2B6B14468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14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961D3-6105-C236-C758-DC6BA049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5D5B0CA3-833F-7BAC-C515-F80996ABB6D7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B02146B-6F21-56E8-A498-0D64906370FE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D4C2EE8-11AF-F8E2-AB8B-D1B5AFF5A40A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304D15-AC72-0394-6456-46A0E7016941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3E7ABE-AC0F-B5E0-64B2-25A712CF8923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36DBA3-F2AC-C67E-B54C-7394D1094A35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36DBA3-F2AC-C67E-B54C-7394D1094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EF9429-FE2D-B715-87CB-CE5FBDD3CA1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78187B-0F22-5E6C-EEBD-C4ADD2C75870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78187B-0F22-5E6C-EEBD-C4ADD2C75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C0F27F-95EC-613F-6E9F-1C6AA01F7393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D200F6-226A-1BB5-D472-3DEC8558C938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D200F6-226A-1BB5-D472-3DEC8558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C90DF15-48B2-C190-A777-CD876D5FB2C8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F1984A74-7711-D3DB-36A0-39FBA787969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2C420F1-D079-C802-064B-1A9011ABE391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C7AA79-F9F8-1D52-DB66-1D80EB047D15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359349E-1267-585B-74D1-310A05665559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E9FB511-802B-F6F6-89B8-9C5F4D9FC6C1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500BA4-CF2C-90D6-5903-489BDBD65EA4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2EFD4E0-1262-E4A4-0A73-F53DB3684926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2EFD4E0-1262-E4A4-0A73-F53DB368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B18B52D-6629-2AE4-AFDE-19668356E708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2076B07-8C31-57D2-BB31-D710C69F139E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2076B07-8C31-57D2-BB31-D710C69F1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57BDC3-53E2-3E85-187F-77BA51DCF9B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A23F66-928E-8F1C-E760-6329390A8A36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A23F66-928E-8F1C-E760-6329390A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AA45547-6E0A-B040-9872-7F962ED285E8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0D988AB-FFED-8339-9C08-82C74158E8E3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3E35D1-1FA3-F63F-B577-18F03FA3F61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BEC41B9-7678-7D6A-6D89-2F81B0ADBFA2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060C9F-4A89-A94B-448C-4815D77CD596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A40B3BA-83C7-06D9-5375-941ADE9BA99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EF86DD-E1A5-A186-9EEE-7122DD5F9662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EF86DD-E1A5-A186-9EEE-7122DD5F9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CEAB6B8-F3BC-90BC-F27D-B34BF192FE01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A670DFD-7BEC-2765-2321-5D636C368AD4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A670DFD-7BEC-2765-2321-5D636C368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D132D4-2AEC-0D3B-77E7-B7916478009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C0AD6F-2057-B85A-FED4-2D8F93157D9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C0AD6F-2057-B85A-FED4-2D8F9315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7F4B08E8-58AA-FFB3-A653-A0D1C8752C8D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F205131-753C-72F4-ADFC-B4B604EF6E8D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4D81C4C-9008-224D-5783-9EC877A4D1A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387F05C-F143-5F46-296F-6F7C2FCDFF1D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5D87248-9FF5-9645-F443-3072A2669FF5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8830AD-1651-B57C-4844-BBD5C212D1D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C490D76-0AEB-60A2-1923-C38FE638847F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D2BAA07-0B77-06B6-3E64-7AC794E5253D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D2BAA07-0B77-06B6-3E64-7AC794E52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EDC964D-9988-FDA4-DCC4-5156AE711EFC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499B778-B0CA-DFA2-5566-3A6A8CB5DB8D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499B778-B0CA-DFA2-5566-3A6A8CB5D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BCBB139-FE93-4846-4919-AF79681CEAB6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D1BC096-6BB8-F575-D771-0EB5C8DE299A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D1BC096-6BB8-F575-D771-0EB5C8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886B17D-D056-42E7-AD7E-0457A488ECB3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C5A3153B-E44D-5A19-4A8D-69E3FDD7B022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47AD53-193F-9A96-D5C3-A20C2ADF5452}"/>
              </a:ext>
            </a:extLst>
          </p:cNvPr>
          <p:cNvSpPr txBox="1"/>
          <p:nvPr/>
        </p:nvSpPr>
        <p:spPr>
          <a:xfrm>
            <a:off x="594621" y="1239864"/>
            <a:ext cx="4705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So If we again had 50 sequential days of stock data..</a:t>
            </a:r>
            <a:endParaRPr lang="en-US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6822D-8167-1F51-3AB3-30EB330010A4}"/>
                  </a:ext>
                </a:extLst>
              </p:cNvPr>
              <p:cNvSpPr txBox="1"/>
              <p:nvPr/>
            </p:nvSpPr>
            <p:spPr>
              <a:xfrm>
                <a:off x="643032" y="2240443"/>
                <a:ext cx="3875038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6822D-8167-1F51-3AB3-30EB33001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2240443"/>
                <a:ext cx="3875038" cy="7148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D9B4F-5273-EF3C-352F-3C03F6CDB6CC}"/>
                  </a:ext>
                </a:extLst>
              </p:cNvPr>
              <p:cNvSpPr txBox="1"/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>
                    <a:ea typeface="Cambria Math" panose="02040503050406030204" pitchFamily="18" charset="0"/>
                  </a:rPr>
                  <a:t>Then we would unroll </a:t>
                </a:r>
                <a:r>
                  <a:rPr lang="en-PH" sz="2500" b="1" dirty="0">
                    <a:ea typeface="Cambria Math" panose="02040503050406030204" pitchFamily="18" charset="0"/>
                  </a:rPr>
                  <a:t>50 times </a:t>
                </a:r>
                <a:r>
                  <a:rPr lang="en-PH" sz="2500" dirty="0">
                    <a:ea typeface="Cambria Math" panose="02040503050406030204" pitchFamily="18" charset="0"/>
                  </a:rPr>
                  <a:t>and we will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rgbClr val="FF0000"/>
                    </a:solidFill>
                  </a:rPr>
                  <a:t> which is a number super close to 0	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D9B4F-5273-EF3C-352F-3C03F6CD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blipFill>
                <a:blip r:embed="rId16"/>
                <a:stretch>
                  <a:fillRect l="-2073" t="-3415" b="-112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453D7-68EF-2DEF-B60B-8BA62E028433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453D7-68EF-2DEF-B60B-8BA62E02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3ABD0F-C5E4-1B9B-D6EF-C4DC5D4A0861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3ABD0F-C5E4-1B9B-D6EF-C4DC5D4A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5D82D7-2838-B01F-2329-D15E3473C684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5D82D7-2838-B01F-2329-D15E3473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115BF7A1-38D9-F967-7829-C8D743A9F81B}"/>
              </a:ext>
            </a:extLst>
          </p:cNvPr>
          <p:cNvSpPr/>
          <p:nvPr/>
        </p:nvSpPr>
        <p:spPr>
          <a:xfrm>
            <a:off x="1022424" y="4562993"/>
            <a:ext cx="3950398" cy="170190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dirty="0">
                <a:solidFill>
                  <a:schemeClr val="tx1"/>
                </a:solidFill>
              </a:rPr>
              <a:t>This is why it is called a </a:t>
            </a:r>
            <a:r>
              <a:rPr lang="en-PH" sz="1800" b="1" dirty="0">
                <a:solidFill>
                  <a:schemeClr val="tx1"/>
                </a:solidFill>
              </a:rPr>
              <a:t>Vanishing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74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D8DF65-88EF-D8C6-398E-7CA6E1C0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E988-5250-B83D-691F-6D2890B8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CF1A1-C600-C157-89EB-A0580F8CC9EA}"/>
              </a:ext>
            </a:extLst>
          </p:cNvPr>
          <p:cNvGrpSpPr/>
          <p:nvPr/>
        </p:nvGrpSpPr>
        <p:grpSpPr>
          <a:xfrm>
            <a:off x="2843419" y="2497497"/>
            <a:ext cx="6505162" cy="3534135"/>
            <a:chOff x="3000115" y="1485891"/>
            <a:chExt cx="6505162" cy="4420311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86F1648A-BD56-4EEB-921B-A5E2E0F3EE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58754736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B3497-F4D4-FDCC-5085-F17881BF292C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04231E-BCBD-F637-F9F3-042463FED5FA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47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C613-EF3F-3045-A531-EE3F5F8C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3B5B2115-2949-B06C-C1C1-31AF2CD8AD99}"/>
              </a:ext>
            </a:extLst>
          </p:cNvPr>
          <p:cNvSpPr/>
          <p:nvPr/>
        </p:nvSpPr>
        <p:spPr>
          <a:xfrm>
            <a:off x="6694561" y="1444057"/>
            <a:ext cx="3950398" cy="170190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b="1" dirty="0">
                <a:solidFill>
                  <a:schemeClr val="tx1"/>
                </a:solidFill>
              </a:rPr>
              <a:t>Vanishing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  <a:p>
            <a:pPr algn="ctr"/>
            <a:endParaRPr lang="en-PH" dirty="0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CF2DC51B-6F27-5389-EE9D-3E09017B597F}"/>
              </a:ext>
            </a:extLst>
          </p:cNvPr>
          <p:cNvSpPr/>
          <p:nvPr/>
        </p:nvSpPr>
        <p:spPr>
          <a:xfrm>
            <a:off x="775676" y="1016577"/>
            <a:ext cx="5021848" cy="255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b="1" dirty="0">
                <a:solidFill>
                  <a:schemeClr val="tx1"/>
                </a:solidFill>
              </a:rPr>
              <a:t>Exploding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C8D5E-6D05-812F-77A8-55DD797D8E68}"/>
              </a:ext>
            </a:extLst>
          </p:cNvPr>
          <p:cNvSpPr txBox="1"/>
          <p:nvPr/>
        </p:nvSpPr>
        <p:spPr>
          <a:xfrm>
            <a:off x="1253211" y="3841588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a Gradient contains a very large number, then it </a:t>
            </a:r>
            <a:r>
              <a:rPr lang="en-PH" sz="2500" b="1" dirty="0"/>
              <a:t>will end up taking relatively large steps</a:t>
            </a:r>
            <a:r>
              <a:rPr lang="en-PH" sz="2500" dirty="0"/>
              <a:t>.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C4053-63AB-ED7C-F8C0-7B0A92D4E56C}"/>
              </a:ext>
            </a:extLst>
          </p:cNvPr>
          <p:cNvSpPr txBox="1"/>
          <p:nvPr/>
        </p:nvSpPr>
        <p:spPr>
          <a:xfrm>
            <a:off x="6694561" y="3841588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a Gradient contains a very small number, then it </a:t>
            </a:r>
            <a:r>
              <a:rPr lang="en-PH" sz="2500" b="1" dirty="0"/>
              <a:t>will end up taking steps that are too small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811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9594-BE7E-22B9-3B75-99C5D2AE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1A96-9FBF-2E58-5CB2-2154CCFC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093EC-A94D-9609-89FB-94794BC4ED23}"/>
              </a:ext>
            </a:extLst>
          </p:cNvPr>
          <p:cNvSpPr txBox="1"/>
          <p:nvPr/>
        </p:nvSpPr>
        <p:spPr>
          <a:xfrm>
            <a:off x="659130" y="5463576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Time series data </a:t>
            </a:r>
            <a:r>
              <a:rPr lang="en-US" sz="2500" dirty="0"/>
              <a:t>is the most common type of sequential data where measurements are taken at regular intervals over time. Examples include stock prices, temperature readings and sensor data.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71D17C-D723-E51E-1A56-390FD9316BAD}"/>
              </a:ext>
            </a:extLst>
          </p:cNvPr>
          <p:cNvGrpSpPr/>
          <p:nvPr/>
        </p:nvGrpSpPr>
        <p:grpSpPr>
          <a:xfrm>
            <a:off x="5007499" y="1977770"/>
            <a:ext cx="6505162" cy="3534135"/>
            <a:chOff x="3000115" y="1485891"/>
            <a:chExt cx="6505162" cy="442031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3BBC8C9-101C-C049-E646-97F243030C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6755293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68C2B7-5AFA-1AD5-7986-BAFEA348AB3D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7D1DA-A3DD-968F-F0EE-940A14899A27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588F983-716F-5573-B521-8D42D00D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36968"/>
              </p:ext>
            </p:extLst>
          </p:nvPr>
        </p:nvGraphicFramePr>
        <p:xfrm>
          <a:off x="1295873" y="2377822"/>
          <a:ext cx="2953576" cy="2148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76788">
                  <a:extLst>
                    <a:ext uri="{9D8B030D-6E8A-4147-A177-3AD203B41FA5}">
                      <a16:colId xmlns:a16="http://schemas.microsoft.com/office/drawing/2014/main" val="3411107017"/>
                    </a:ext>
                  </a:extLst>
                </a:gridCol>
                <a:gridCol w="1476788">
                  <a:extLst>
                    <a:ext uri="{9D8B030D-6E8A-4147-A177-3AD203B41FA5}">
                      <a16:colId xmlns:a16="http://schemas.microsoft.com/office/drawing/2014/main" val="3534058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en-PH" sz="15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Price</a:t>
                      </a:r>
                      <a:endParaRPr lang="en-PH" sz="15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62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84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2001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7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1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3801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3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01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5867</TotalTime>
  <Words>3128</Words>
  <Application>Microsoft Office PowerPoint</Application>
  <PresentationFormat>Widescreen</PresentationFormat>
  <Paragraphs>1401</Paragraphs>
  <Slides>80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Wingdings</vt:lpstr>
      <vt:lpstr>Office Theme</vt:lpstr>
      <vt:lpstr>Recurrent Neural Networks</vt:lpstr>
      <vt:lpstr>PowerPoint Presentation</vt:lpstr>
      <vt:lpstr>Sequential Data</vt:lpstr>
      <vt:lpstr>Sequential Data</vt:lpstr>
      <vt:lpstr>Characteristics of Sequential Data</vt:lpstr>
      <vt:lpstr>Characteristics of Sequential Data</vt:lpstr>
      <vt:lpstr>Characteristics of Sequential Data</vt:lpstr>
      <vt:lpstr>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914</cp:revision>
  <dcterms:created xsi:type="dcterms:W3CDTF">2024-08-08T01:29:50Z</dcterms:created>
  <dcterms:modified xsi:type="dcterms:W3CDTF">2025-05-13T09:30:27Z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